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80" r:id="rId4"/>
    <p:sldId id="289" r:id="rId5"/>
    <p:sldId id="290" r:id="rId6"/>
    <p:sldId id="281" r:id="rId7"/>
    <p:sldId id="282" r:id="rId8"/>
    <p:sldId id="291" r:id="rId9"/>
    <p:sldId id="292" r:id="rId10"/>
    <p:sldId id="302" r:id="rId11"/>
    <p:sldId id="293" r:id="rId12"/>
    <p:sldId id="294" r:id="rId13"/>
    <p:sldId id="295" r:id="rId14"/>
    <p:sldId id="303" r:id="rId15"/>
    <p:sldId id="298" r:id="rId16"/>
    <p:sldId id="304" r:id="rId17"/>
    <p:sldId id="305" r:id="rId18"/>
    <p:sldId id="296" r:id="rId19"/>
    <p:sldId id="284" r:id="rId20"/>
    <p:sldId id="286" r:id="rId21"/>
    <p:sldId id="287" r:id="rId22"/>
    <p:sldId id="297" r:id="rId23"/>
    <p:sldId id="299" r:id="rId24"/>
    <p:sldId id="300" r:id="rId25"/>
    <p:sldId id="301"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6" r:id="rId43"/>
    <p:sldId id="278" r:id="rId44"/>
    <p:sldId id="275" r:id="rId45"/>
    <p:sldId id="279" r:id="rId46"/>
    <p:sldId id="306"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D0FB3-EFFF-44C6-A11B-92F4D0CB5997}" v="71" dt="2024-06-27T05:05:42.01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55" autoAdjust="0"/>
    <p:restoredTop sz="94660"/>
  </p:normalViewPr>
  <p:slideViewPr>
    <p:cSldViewPr snapToGrid="0">
      <p:cViewPr varScale="1">
        <p:scale>
          <a:sx n="61" d="100"/>
          <a:sy n="61"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山村　重雄" userId="26de8a1c-08aa-4a32-9b48-4a5987f9aeae" providerId="ADAL" clId="{3D0D0FB3-EFFF-44C6-A11B-92F4D0CB5997}"/>
    <pc:docChg chg="custSel modSld">
      <pc:chgData name="山村　重雄" userId="26de8a1c-08aa-4a32-9b48-4a5987f9aeae" providerId="ADAL" clId="{3D0D0FB3-EFFF-44C6-A11B-92F4D0CB5997}" dt="2024-06-27T05:05:51.339" v="295" actId="207"/>
      <pc:docMkLst>
        <pc:docMk/>
      </pc:docMkLst>
      <pc:sldChg chg="addSp modSp mod">
        <pc:chgData name="山村　重雄" userId="26de8a1c-08aa-4a32-9b48-4a5987f9aeae" providerId="ADAL" clId="{3D0D0FB3-EFFF-44C6-A11B-92F4D0CB5997}" dt="2024-06-27T05:05:51.339" v="295" actId="207"/>
        <pc:sldMkLst>
          <pc:docMk/>
          <pc:sldMk cId="1596637238" sldId="257"/>
        </pc:sldMkLst>
        <pc:spChg chg="add mod">
          <ac:chgData name="山村　重雄" userId="26de8a1c-08aa-4a32-9b48-4a5987f9aeae" providerId="ADAL" clId="{3D0D0FB3-EFFF-44C6-A11B-92F4D0CB5997}" dt="2024-06-27T05:05:51.339" v="295" actId="207"/>
          <ac:spMkLst>
            <pc:docMk/>
            <pc:sldMk cId="1596637238" sldId="257"/>
            <ac:spMk id="4" creationId="{3CD423BF-726F-4EE3-2DAA-F2FC6DA751F3}"/>
          </ac:spMkLst>
        </pc:spChg>
      </pc:sldChg>
      <pc:sldChg chg="delSp mod delAnim">
        <pc:chgData name="山村　重雄" userId="26de8a1c-08aa-4a32-9b48-4a5987f9aeae" providerId="ADAL" clId="{3D0D0FB3-EFFF-44C6-A11B-92F4D0CB5997}" dt="2024-06-27T04:07:06.584" v="0" actId="478"/>
        <pc:sldMkLst>
          <pc:docMk/>
          <pc:sldMk cId="75596494" sldId="282"/>
        </pc:sldMkLst>
        <pc:picChg chg="del">
          <ac:chgData name="山村　重雄" userId="26de8a1c-08aa-4a32-9b48-4a5987f9aeae" providerId="ADAL" clId="{3D0D0FB3-EFFF-44C6-A11B-92F4D0CB5997}" dt="2024-06-27T04:07:06.584" v="0" actId="478"/>
          <ac:picMkLst>
            <pc:docMk/>
            <pc:sldMk cId="75596494" sldId="282"/>
            <ac:picMk id="4" creationId="{D2711D4F-E7D3-84F4-75A8-A4C44EBAFC8D}"/>
          </ac:picMkLst>
        </pc:picChg>
      </pc:sldChg>
      <pc:sldChg chg="delSp modSp mod delAnim">
        <pc:chgData name="山村　重雄" userId="26de8a1c-08aa-4a32-9b48-4a5987f9aeae" providerId="ADAL" clId="{3D0D0FB3-EFFF-44C6-A11B-92F4D0CB5997}" dt="2024-06-27T04:55:48.578" v="41"/>
        <pc:sldMkLst>
          <pc:docMk/>
          <pc:sldMk cId="2607806145" sldId="293"/>
        </pc:sldMkLst>
        <pc:spChg chg="mod">
          <ac:chgData name="山村　重雄" userId="26de8a1c-08aa-4a32-9b48-4a5987f9aeae" providerId="ADAL" clId="{3D0D0FB3-EFFF-44C6-A11B-92F4D0CB5997}" dt="2024-06-27T04:55:48.578" v="41"/>
          <ac:spMkLst>
            <pc:docMk/>
            <pc:sldMk cId="2607806145" sldId="293"/>
            <ac:spMk id="3" creationId="{49E4F463-4ACC-3770-830A-35D5771F2E99}"/>
          </ac:spMkLst>
        </pc:spChg>
        <pc:picChg chg="del">
          <ac:chgData name="山村　重雄" userId="26de8a1c-08aa-4a32-9b48-4a5987f9aeae" providerId="ADAL" clId="{3D0D0FB3-EFFF-44C6-A11B-92F4D0CB5997}" dt="2024-06-27T04:55:23.493" v="24" actId="478"/>
          <ac:picMkLst>
            <pc:docMk/>
            <pc:sldMk cId="2607806145" sldId="293"/>
            <ac:picMk id="4" creationId="{7708ECE2-BEE1-BE23-1749-54412E2F15F5}"/>
          </ac:picMkLst>
        </pc:picChg>
        <pc:picChg chg="mod">
          <ac:chgData name="山村　重雄" userId="26de8a1c-08aa-4a32-9b48-4a5987f9aeae" providerId="ADAL" clId="{3D0D0FB3-EFFF-44C6-A11B-92F4D0CB5997}" dt="2024-06-27T04:55:29.035" v="25" actId="1076"/>
          <ac:picMkLst>
            <pc:docMk/>
            <pc:sldMk cId="2607806145" sldId="293"/>
            <ac:picMk id="7" creationId="{FD29DA45-0D8F-F844-CAD7-45729758AB3A}"/>
          </ac:picMkLst>
        </pc:picChg>
      </pc:sldChg>
      <pc:sldChg chg="modSp mod">
        <pc:chgData name="山村　重雄" userId="26de8a1c-08aa-4a32-9b48-4a5987f9aeae" providerId="ADAL" clId="{3D0D0FB3-EFFF-44C6-A11B-92F4D0CB5997}" dt="2024-06-27T04:57:54.057" v="49"/>
        <pc:sldMkLst>
          <pc:docMk/>
          <pc:sldMk cId="4081407044" sldId="294"/>
        </pc:sldMkLst>
        <pc:spChg chg="mod">
          <ac:chgData name="山村　重雄" userId="26de8a1c-08aa-4a32-9b48-4a5987f9aeae" providerId="ADAL" clId="{3D0D0FB3-EFFF-44C6-A11B-92F4D0CB5997}" dt="2024-06-27T04:57:54.057" v="49"/>
          <ac:spMkLst>
            <pc:docMk/>
            <pc:sldMk cId="4081407044" sldId="294"/>
            <ac:spMk id="3" creationId="{49E4F463-4ACC-3770-830A-35D5771F2E99}"/>
          </ac:spMkLst>
        </pc:spChg>
      </pc:sldChg>
      <pc:sldChg chg="modSp mod">
        <pc:chgData name="山村　重雄" userId="26de8a1c-08aa-4a32-9b48-4a5987f9aeae" providerId="ADAL" clId="{3D0D0FB3-EFFF-44C6-A11B-92F4D0CB5997}" dt="2024-06-27T04:58:06.047" v="50" actId="122"/>
        <pc:sldMkLst>
          <pc:docMk/>
          <pc:sldMk cId="166275759" sldId="295"/>
        </pc:sldMkLst>
        <pc:graphicFrameChg chg="modGraphic">
          <ac:chgData name="山村　重雄" userId="26de8a1c-08aa-4a32-9b48-4a5987f9aeae" providerId="ADAL" clId="{3D0D0FB3-EFFF-44C6-A11B-92F4D0CB5997}" dt="2024-06-27T04:58:06.047" v="50" actId="122"/>
          <ac:graphicFrameMkLst>
            <pc:docMk/>
            <pc:sldMk cId="166275759" sldId="295"/>
            <ac:graphicFrameMk id="4" creationId="{FC02F40D-E7FE-9FD3-1863-D8A08C24F624}"/>
          </ac:graphicFrameMkLst>
        </pc:graphicFrameChg>
      </pc:sldChg>
      <pc:sldChg chg="modSp mod">
        <pc:chgData name="山村　重雄" userId="26de8a1c-08aa-4a32-9b48-4a5987f9aeae" providerId="ADAL" clId="{3D0D0FB3-EFFF-44C6-A11B-92F4D0CB5997}" dt="2024-06-27T04:57:45.882" v="45"/>
        <pc:sldMkLst>
          <pc:docMk/>
          <pc:sldMk cId="230128148" sldId="302"/>
        </pc:sldMkLst>
        <pc:spChg chg="mod">
          <ac:chgData name="山村　重雄" userId="26de8a1c-08aa-4a32-9b48-4a5987f9aeae" providerId="ADAL" clId="{3D0D0FB3-EFFF-44C6-A11B-92F4D0CB5997}" dt="2024-06-27T04:57:45.882" v="45"/>
          <ac:spMkLst>
            <pc:docMk/>
            <pc:sldMk cId="230128148" sldId="302"/>
            <ac:spMk id="3" creationId="{49E4F463-4ACC-3770-830A-35D5771F2E99}"/>
          </ac:spMkLst>
        </pc:spChg>
      </pc:sldChg>
      <pc:sldChg chg="delSp modSp mod delAnim">
        <pc:chgData name="山村　重雄" userId="26de8a1c-08aa-4a32-9b48-4a5987f9aeae" providerId="ADAL" clId="{3D0D0FB3-EFFF-44C6-A11B-92F4D0CB5997}" dt="2024-06-27T05:04:19.433" v="182" actId="1076"/>
        <pc:sldMkLst>
          <pc:docMk/>
          <pc:sldMk cId="3058510992" sldId="305"/>
        </pc:sldMkLst>
        <pc:spChg chg="mod">
          <ac:chgData name="山村　重雄" userId="26de8a1c-08aa-4a32-9b48-4a5987f9aeae" providerId="ADAL" clId="{3D0D0FB3-EFFF-44C6-A11B-92F4D0CB5997}" dt="2024-06-27T05:01:01.564" v="180" actId="6549"/>
          <ac:spMkLst>
            <pc:docMk/>
            <pc:sldMk cId="3058510992" sldId="305"/>
            <ac:spMk id="3" creationId="{6A8C0FB2-54E3-1F6A-7732-7104077E81BD}"/>
          </ac:spMkLst>
        </pc:spChg>
        <pc:picChg chg="del">
          <ac:chgData name="山村　重雄" userId="26de8a1c-08aa-4a32-9b48-4a5987f9aeae" providerId="ADAL" clId="{3D0D0FB3-EFFF-44C6-A11B-92F4D0CB5997}" dt="2024-06-27T05:04:14.500" v="181" actId="478"/>
          <ac:picMkLst>
            <pc:docMk/>
            <pc:sldMk cId="3058510992" sldId="305"/>
            <ac:picMk id="2" creationId="{F099EB39-88CC-73E4-662F-4B7915E756E1}"/>
          </ac:picMkLst>
        </pc:picChg>
        <pc:picChg chg="mod">
          <ac:chgData name="山村　重雄" userId="26de8a1c-08aa-4a32-9b48-4a5987f9aeae" providerId="ADAL" clId="{3D0D0FB3-EFFF-44C6-A11B-92F4D0CB5997}" dt="2024-06-27T05:04:19.433" v="182" actId="1076"/>
          <ac:picMkLst>
            <pc:docMk/>
            <pc:sldMk cId="3058510992" sldId="305"/>
            <ac:picMk id="5" creationId="{36A92955-175D-3D48-AD29-3F5C30058D4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1205398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37240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375577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308014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332771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20402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90766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291411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51671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187654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CD0731-3C8B-4E3D-85C3-E397625E79C8}"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213283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CD0731-3C8B-4E3D-85C3-E397625E79C8}" type="datetimeFigureOut">
              <a:rPr kumimoji="1" lang="ja-JP" altLang="en-US" smtClean="0"/>
              <a:t>2024/6/25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78BDBA-5924-4391-AAF1-EED585D90FAB}" type="slidenum">
              <a:rPr kumimoji="1" lang="ja-JP" altLang="en-US" smtClean="0"/>
              <a:t>‹#›</a:t>
            </a:fld>
            <a:endParaRPr kumimoji="1" lang="ja-JP" altLang="en-US"/>
          </a:p>
        </p:txBody>
      </p:sp>
    </p:spTree>
    <p:extLst>
      <p:ext uri="{BB962C8B-B14F-4D97-AF65-F5344CB8AC3E}">
        <p14:creationId xmlns:p14="http://schemas.microsoft.com/office/powerpoint/2010/main" val="2838835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2.m4a"/><Relationship Id="rId7"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audio" Target="../media/media33.m4a"/><Relationship Id="rId5" Type="http://schemas.microsoft.com/office/2007/relationships/media" Target="../media/media33.m4a"/><Relationship Id="rId4" Type="http://schemas.openxmlformats.org/officeDocument/2006/relationships/audio" Target="../media/media32.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microsoft.com/office/2007/relationships/media" Target="../media/media36.m4a"/><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36.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microsoft.com/office/2007/relationships/media" Target="../media/media46.m4a"/><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6.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185AC-D69F-FA9B-8F97-23919ADADCEE}"/>
              </a:ext>
            </a:extLst>
          </p:cNvPr>
          <p:cNvSpPr>
            <a:spLocks noGrp="1"/>
          </p:cNvSpPr>
          <p:nvPr>
            <p:ph type="title"/>
          </p:nvPr>
        </p:nvSpPr>
        <p:spPr>
          <a:xfrm>
            <a:off x="628650" y="206868"/>
            <a:ext cx="7886700" cy="1325563"/>
          </a:xfrm>
        </p:spPr>
        <p:txBody>
          <a:bodyPr/>
          <a:lstStyle/>
          <a:p>
            <a:pPr algn="ctr"/>
            <a:r>
              <a:rPr lang="ja-JP" altLang="en-US" dirty="0"/>
              <a:t>青本問題解説</a:t>
            </a:r>
            <a:endParaRPr kumimoji="1" lang="ja-JP" altLang="en-US" dirty="0"/>
          </a:p>
        </p:txBody>
      </p:sp>
      <p:sp>
        <p:nvSpPr>
          <p:cNvPr id="3" name="コンテンツ プレースホルダー 2">
            <a:extLst>
              <a:ext uri="{FF2B5EF4-FFF2-40B4-BE49-F238E27FC236}">
                <a16:creationId xmlns:a16="http://schemas.microsoft.com/office/drawing/2014/main" id="{2155FB03-CAD2-E614-7264-8D29E3AABBE1}"/>
              </a:ext>
            </a:extLst>
          </p:cNvPr>
          <p:cNvSpPr>
            <a:spLocks noGrp="1"/>
          </p:cNvSpPr>
          <p:nvPr>
            <p:ph idx="1"/>
          </p:nvPr>
        </p:nvSpPr>
        <p:spPr>
          <a:xfrm>
            <a:off x="420914" y="1532431"/>
            <a:ext cx="8252091" cy="4789541"/>
          </a:xfrm>
        </p:spPr>
        <p:txBody>
          <a:bodyPr>
            <a:normAutofit/>
          </a:bodyPr>
          <a:lstStyle/>
          <a:p>
            <a:r>
              <a:rPr kumimoji="1" lang="ja-JP" altLang="en-US" dirty="0"/>
              <a:t>青本の問題の中から学生からいただいた質問に対する解説を行うことで、問題を解く際にどのような知識と関連しているのかを説明します。</a:t>
            </a:r>
            <a:endParaRPr kumimoji="1" lang="en-US" altLang="ja-JP" dirty="0"/>
          </a:p>
          <a:p>
            <a:r>
              <a:rPr kumimoji="1" lang="ja-JP" altLang="en-US" dirty="0"/>
              <a:t>対象：青本の解説を読んでも理解できない人（青本の説明を読んで内容が理解できる人は対象外です）</a:t>
            </a:r>
            <a:endParaRPr kumimoji="1" lang="en-US" altLang="ja-JP" dirty="0"/>
          </a:p>
          <a:p>
            <a:r>
              <a:rPr kumimoji="1" lang="ja-JP" altLang="en-US" dirty="0"/>
              <a:t>青本の問題解説とは別な解説になるかもしれません。</a:t>
            </a:r>
            <a:endParaRPr kumimoji="1" lang="en-US" altLang="ja-JP" dirty="0"/>
          </a:p>
          <a:p>
            <a:r>
              <a:rPr kumimoji="1" lang="ja-JP" altLang="en-US" dirty="0"/>
              <a:t>要望があれば物理、薬剤、その他（一部）の問題についても作成します。</a:t>
            </a:r>
          </a:p>
        </p:txBody>
      </p:sp>
      <p:pic>
        <p:nvPicPr>
          <p:cNvPr id="5" name="録音したサウンド">
            <a:hlinkClick r:id="" action="ppaction://media"/>
            <a:extLst>
              <a:ext uri="{FF2B5EF4-FFF2-40B4-BE49-F238E27FC236}">
                <a16:creationId xmlns:a16="http://schemas.microsoft.com/office/drawing/2014/main" id="{CA295F85-9C4D-3F81-2A90-833D0F96E5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995" y="6041532"/>
            <a:ext cx="609600" cy="609600"/>
          </a:xfrm>
          <a:prstGeom prst="rect">
            <a:avLst/>
          </a:prstGeom>
        </p:spPr>
      </p:pic>
      <p:sp>
        <p:nvSpPr>
          <p:cNvPr id="4" name="テキスト ボックス 3">
            <a:extLst>
              <a:ext uri="{FF2B5EF4-FFF2-40B4-BE49-F238E27FC236}">
                <a16:creationId xmlns:a16="http://schemas.microsoft.com/office/drawing/2014/main" id="{3CD423BF-726F-4EE3-2DAA-F2FC6DA751F3}"/>
              </a:ext>
            </a:extLst>
          </p:cNvPr>
          <p:cNvSpPr txBox="1"/>
          <p:nvPr/>
        </p:nvSpPr>
        <p:spPr>
          <a:xfrm>
            <a:off x="1335319" y="5998806"/>
            <a:ext cx="4801314" cy="646331"/>
          </a:xfrm>
          <a:prstGeom prst="rect">
            <a:avLst/>
          </a:prstGeom>
          <a:solidFill>
            <a:srgbClr val="FFC000"/>
          </a:solid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各スラウドには音声が入っていますので</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スピーカーマークをクリックしてください。</a:t>
            </a:r>
          </a:p>
        </p:txBody>
      </p:sp>
    </p:spTree>
    <p:extLst>
      <p:ext uri="{BB962C8B-B14F-4D97-AF65-F5344CB8AC3E}">
        <p14:creationId xmlns:p14="http://schemas.microsoft.com/office/powerpoint/2010/main" val="1596637238"/>
      </p:ext>
    </p:extLst>
  </p:cSld>
  <p:clrMapOvr>
    <a:masterClrMapping/>
  </p:clrMapOvr>
  <mc:AlternateContent xmlns:mc="http://schemas.openxmlformats.org/markup-compatibility/2006" xmlns:p14="http://schemas.microsoft.com/office/powerpoint/2010/main">
    <mc:Choice Requires="p14">
      <p:transition spd="slow" p14:dur="2000" advTm="129930"/>
    </mc:Choice>
    <mc:Fallback xmlns="">
      <p:transition spd="slow" advTm="12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852DC7-04F5-FB4E-5355-6A76894F6F80}"/>
              </a:ext>
            </a:extLst>
          </p:cNvPr>
          <p:cNvSpPr>
            <a:spLocks noGrp="1"/>
          </p:cNvSpPr>
          <p:nvPr>
            <p:ph type="title"/>
          </p:nvPr>
        </p:nvSpPr>
        <p:spPr/>
        <p:txBody>
          <a:bodyPr/>
          <a:lstStyle/>
          <a:p>
            <a:r>
              <a:rPr kumimoji="1" lang="ja-JP" altLang="en-US" dirty="0"/>
              <a:t>濃度比を使う方法</a:t>
            </a:r>
          </a:p>
        </p:txBody>
      </p:sp>
      <p:sp>
        <p:nvSpPr>
          <p:cNvPr id="3" name="コンテンツ プレースホルダー 2">
            <a:extLst>
              <a:ext uri="{FF2B5EF4-FFF2-40B4-BE49-F238E27FC236}">
                <a16:creationId xmlns:a16="http://schemas.microsoft.com/office/drawing/2014/main" id="{49E4F463-4ACC-3770-830A-35D5771F2E99}"/>
              </a:ext>
            </a:extLst>
          </p:cNvPr>
          <p:cNvSpPr>
            <a:spLocks noGrp="1"/>
          </p:cNvSpPr>
          <p:nvPr>
            <p:ph idx="1"/>
          </p:nvPr>
        </p:nvSpPr>
        <p:spPr>
          <a:xfrm>
            <a:off x="628650" y="1690689"/>
            <a:ext cx="7886700" cy="4486274"/>
          </a:xfrm>
        </p:spPr>
        <p:txBody>
          <a:bodyPr>
            <a:normAutofit/>
          </a:bodyPr>
          <a:lstStyle/>
          <a:p>
            <a:r>
              <a:rPr lang="ja-JP" altLang="en-US" dirty="0"/>
              <a:t>重量の分配比は油相</a:t>
            </a:r>
            <a:r>
              <a:rPr lang="en-US" altLang="ja-JP" dirty="0"/>
              <a:t>:</a:t>
            </a:r>
            <a:r>
              <a:rPr lang="ja-JP" altLang="en-US" dirty="0"/>
              <a:t>水相：</a:t>
            </a:r>
            <a:endParaRPr lang="en-US" altLang="ja-JP" dirty="0"/>
          </a:p>
          <a:p>
            <a:pPr marL="0" indent="0">
              <a:buNone/>
            </a:pPr>
            <a:r>
              <a:rPr lang="en-US" altLang="ja-JP" dirty="0"/>
              <a:t>1000</a:t>
            </a:r>
            <a:r>
              <a:rPr lang="ja-JP" altLang="en-US" dirty="0"/>
              <a:t>：</a:t>
            </a:r>
            <a:r>
              <a:rPr lang="en-US" altLang="ja-JP" dirty="0"/>
              <a:t>1×10</a:t>
            </a:r>
            <a:r>
              <a:rPr lang="ja-JP" altLang="en-US" dirty="0"/>
              <a:t>＝</a:t>
            </a:r>
            <a:r>
              <a:rPr lang="en-US" altLang="ja-JP" dirty="0"/>
              <a:t>100:1</a:t>
            </a:r>
          </a:p>
          <a:p>
            <a:r>
              <a:rPr kumimoji="1" lang="ja-JP" altLang="en-US" dirty="0"/>
              <a:t>薬物の</a:t>
            </a:r>
            <a:r>
              <a:rPr kumimoji="1" lang="en-US" altLang="ja-JP" dirty="0"/>
              <a:t>100/101</a:t>
            </a:r>
            <a:r>
              <a:rPr kumimoji="1" lang="ja-JP" altLang="en-US" dirty="0"/>
              <a:t>は油相にある。＝ほぼすべてが油相</a:t>
            </a:r>
            <a:endParaRPr kumimoji="1" lang="en-US" altLang="ja-JP" dirty="0"/>
          </a:p>
          <a:p>
            <a:r>
              <a:rPr kumimoji="1" lang="ja-JP" altLang="en-US" dirty="0"/>
              <a:t>水相には</a:t>
            </a:r>
            <a:r>
              <a:rPr kumimoji="1" lang="en-US" altLang="ja-JP" dirty="0"/>
              <a:t>1/101</a:t>
            </a:r>
            <a:r>
              <a:rPr kumimoji="1" lang="ja-JP" altLang="en-US" dirty="0"/>
              <a:t>＝ほぼ</a:t>
            </a:r>
            <a:r>
              <a:rPr kumimoji="1" lang="en-US" altLang="ja-JP" dirty="0"/>
              <a:t>100</a:t>
            </a:r>
            <a:r>
              <a:rPr kumimoji="1" lang="ja-JP" altLang="en-US" dirty="0"/>
              <a:t>分の</a:t>
            </a:r>
            <a:r>
              <a:rPr kumimoji="1" lang="en-US" altLang="ja-JP" dirty="0"/>
              <a:t>1</a:t>
            </a:r>
          </a:p>
          <a:p>
            <a:r>
              <a:rPr lang="ja-JP" altLang="en-US" dirty="0"/>
              <a:t>油相の濃度＝</a:t>
            </a:r>
            <a:r>
              <a:rPr lang="en-US" altLang="ja-JP" dirty="0"/>
              <a:t>1000mg×100/101÷10mL</a:t>
            </a:r>
            <a:r>
              <a:rPr lang="ja-JP" altLang="en-US" dirty="0"/>
              <a:t>≒</a:t>
            </a:r>
            <a:r>
              <a:rPr lang="en-US" altLang="ja-JP" dirty="0"/>
              <a:t>100mg/mL</a:t>
            </a:r>
          </a:p>
          <a:p>
            <a:r>
              <a:rPr kumimoji="1" lang="ja-JP" altLang="en-US" dirty="0"/>
              <a:t>水相の濃度＝</a:t>
            </a:r>
            <a:endParaRPr kumimoji="1" lang="en-US" altLang="ja-JP" dirty="0"/>
          </a:p>
          <a:p>
            <a:pPr marL="0" indent="0">
              <a:buNone/>
            </a:pPr>
            <a:r>
              <a:rPr kumimoji="1" lang="ja-JP" altLang="en-US" dirty="0"/>
              <a:t>　</a:t>
            </a:r>
            <a:r>
              <a:rPr kumimoji="1" lang="en-US" altLang="ja-JP" dirty="0"/>
              <a:t>1000mg×1/101÷100mL</a:t>
            </a:r>
            <a:r>
              <a:rPr lang="ja-JP" altLang="en-US" dirty="0"/>
              <a:t> ≒ </a:t>
            </a:r>
            <a:r>
              <a:rPr kumimoji="1" lang="en-US" altLang="ja-JP" dirty="0"/>
              <a:t>0.1mg/mL</a:t>
            </a:r>
            <a:endParaRPr kumimoji="1" lang="ja-JP" altLang="en-US" dirty="0"/>
          </a:p>
        </p:txBody>
      </p:sp>
      <p:pic>
        <p:nvPicPr>
          <p:cNvPr id="4" name="録音したサウンド">
            <a:hlinkClick r:id="" action="ppaction://media"/>
            <a:extLst>
              <a:ext uri="{FF2B5EF4-FFF2-40B4-BE49-F238E27FC236}">
                <a16:creationId xmlns:a16="http://schemas.microsoft.com/office/drawing/2014/main" id="{90E6D79C-EC4D-01E2-2B4A-52A3A5D92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6120008"/>
            <a:ext cx="609600" cy="609600"/>
          </a:xfrm>
          <a:prstGeom prst="rect">
            <a:avLst/>
          </a:prstGeom>
        </p:spPr>
      </p:pic>
      <p:sp>
        <p:nvSpPr>
          <p:cNvPr id="5" name="四角形: 角を丸くする 4">
            <a:extLst>
              <a:ext uri="{FF2B5EF4-FFF2-40B4-BE49-F238E27FC236}">
                <a16:creationId xmlns:a16="http://schemas.microsoft.com/office/drawing/2014/main" id="{EE2EC85C-217A-78CC-3DBD-C690515E337D}"/>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230128148"/>
      </p:ext>
    </p:extLst>
  </p:cSld>
  <p:clrMapOvr>
    <a:masterClrMapping/>
  </p:clrMapOvr>
  <mc:AlternateContent xmlns:mc="http://schemas.openxmlformats.org/markup-compatibility/2006" xmlns:p14="http://schemas.microsoft.com/office/powerpoint/2010/main">
    <mc:Choice Requires="p14">
      <p:transition spd="slow" p14:dur="2000" advTm="102569"/>
    </mc:Choice>
    <mc:Fallback xmlns="">
      <p:transition spd="slow" advTm="10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852DC7-04F5-FB4E-5355-6A76894F6F80}"/>
              </a:ext>
            </a:extLst>
          </p:cNvPr>
          <p:cNvSpPr>
            <a:spLocks noGrp="1"/>
          </p:cNvSpPr>
          <p:nvPr>
            <p:ph type="title"/>
          </p:nvPr>
        </p:nvSpPr>
        <p:spPr/>
        <p:txBody>
          <a:bodyPr/>
          <a:lstStyle/>
          <a:p>
            <a:r>
              <a:rPr kumimoji="1" lang="en-US" altLang="ja-JP" dirty="0"/>
              <a:t>B</a:t>
            </a:r>
            <a:r>
              <a:rPr kumimoji="1" lang="ja-JP" altLang="en-US" dirty="0"/>
              <a:t>の場合</a:t>
            </a:r>
          </a:p>
        </p:txBody>
      </p:sp>
      <p:sp>
        <p:nvSpPr>
          <p:cNvPr id="3" name="コンテンツ プレースホルダー 2">
            <a:extLst>
              <a:ext uri="{FF2B5EF4-FFF2-40B4-BE49-F238E27FC236}">
                <a16:creationId xmlns:a16="http://schemas.microsoft.com/office/drawing/2014/main" id="{49E4F463-4ACC-3770-830A-35D5771F2E99}"/>
              </a:ext>
            </a:extLst>
          </p:cNvPr>
          <p:cNvSpPr>
            <a:spLocks noGrp="1"/>
          </p:cNvSpPr>
          <p:nvPr>
            <p:ph idx="1"/>
          </p:nvPr>
        </p:nvSpPr>
        <p:spPr>
          <a:xfrm>
            <a:off x="391885" y="1466193"/>
            <a:ext cx="8628743" cy="5281448"/>
          </a:xfrm>
        </p:spPr>
        <p:txBody>
          <a:bodyPr>
            <a:normAutofit fontScale="92500" lnSpcReduction="10000"/>
          </a:bodyPr>
          <a:lstStyle/>
          <a:p>
            <a:r>
              <a:rPr kumimoji="1" lang="ja-JP" altLang="en-US" dirty="0"/>
              <a:t>油相</a:t>
            </a:r>
            <a:r>
              <a:rPr kumimoji="1" lang="en-US" altLang="ja-JP" dirty="0"/>
              <a:t>20mL</a:t>
            </a:r>
            <a:r>
              <a:rPr kumimoji="1" lang="ja-JP" altLang="en-US" dirty="0"/>
              <a:t>、水相</a:t>
            </a:r>
            <a:r>
              <a:rPr kumimoji="1" lang="en-US" altLang="ja-JP" dirty="0"/>
              <a:t>100mL</a:t>
            </a:r>
            <a:r>
              <a:rPr kumimoji="1" lang="ja-JP" altLang="en-US" dirty="0"/>
              <a:t>の系</a:t>
            </a:r>
            <a:endParaRPr kumimoji="1" lang="en-US" altLang="ja-JP" dirty="0"/>
          </a:p>
          <a:p>
            <a:r>
              <a:rPr kumimoji="1" lang="ja-JP" altLang="en-US" dirty="0"/>
              <a:t>油相</a:t>
            </a:r>
            <a:r>
              <a:rPr kumimoji="1" lang="en-US" altLang="ja-JP" dirty="0"/>
              <a:t>20mL</a:t>
            </a:r>
            <a:r>
              <a:rPr kumimoji="1" lang="ja-JP" altLang="en-US" dirty="0"/>
              <a:t>、水相</a:t>
            </a:r>
            <a:r>
              <a:rPr kumimoji="1" lang="en-US" altLang="ja-JP" dirty="0"/>
              <a:t>20mL</a:t>
            </a:r>
            <a:r>
              <a:rPr kumimoji="1" lang="ja-JP" altLang="en-US" dirty="0"/>
              <a:t>を考えてみる。</a:t>
            </a:r>
            <a:endParaRPr kumimoji="1" lang="en-US" altLang="ja-JP" dirty="0"/>
          </a:p>
          <a:p>
            <a:r>
              <a:rPr lang="ja-JP" altLang="en-US" dirty="0"/>
              <a:t>この時の濃度比が</a:t>
            </a:r>
            <a:r>
              <a:rPr lang="en-US" altLang="ja-JP" dirty="0"/>
              <a:t>1000:1</a:t>
            </a:r>
            <a:r>
              <a:rPr lang="ja-JP" altLang="en-US" dirty="0"/>
              <a:t>となっている。（＝重量比）</a:t>
            </a:r>
            <a:endParaRPr lang="en-US" altLang="ja-JP" dirty="0"/>
          </a:p>
          <a:p>
            <a:r>
              <a:rPr kumimoji="1" lang="ja-JP" altLang="en-US" dirty="0"/>
              <a:t>水層は実際には</a:t>
            </a:r>
            <a:r>
              <a:rPr kumimoji="1" lang="en-US" altLang="ja-JP" dirty="0"/>
              <a:t>100mL</a:t>
            </a:r>
            <a:r>
              <a:rPr kumimoji="1" lang="ja-JP" altLang="en-US" dirty="0"/>
              <a:t>なので、</a:t>
            </a:r>
            <a:r>
              <a:rPr kumimoji="1" lang="en-US" altLang="ja-JP" dirty="0"/>
              <a:t>5</a:t>
            </a:r>
            <a:r>
              <a:rPr kumimoji="1" lang="ja-JP" altLang="en-US" dirty="0"/>
              <a:t>倍の重量が水相に解けている。</a:t>
            </a:r>
            <a:endParaRPr kumimoji="1" lang="en-US" altLang="ja-JP" dirty="0"/>
          </a:p>
          <a:p>
            <a:r>
              <a:rPr lang="ja-JP" altLang="en-US" dirty="0"/>
              <a:t>分配比は油相：水相</a:t>
            </a:r>
            <a:r>
              <a:rPr lang="en-US" altLang="ja-JP" dirty="0"/>
              <a:t>=1000</a:t>
            </a:r>
            <a:r>
              <a:rPr lang="ja-JP" altLang="en-US" dirty="0"/>
              <a:t>：</a:t>
            </a:r>
            <a:r>
              <a:rPr lang="en-US" altLang="ja-JP" dirty="0"/>
              <a:t>1×5</a:t>
            </a:r>
            <a:r>
              <a:rPr lang="ja-JP" altLang="en-US" dirty="0"/>
              <a:t>＝</a:t>
            </a:r>
            <a:r>
              <a:rPr lang="en-US" altLang="ja-JP" dirty="0"/>
              <a:t>100:0.5</a:t>
            </a:r>
          </a:p>
          <a:p>
            <a:r>
              <a:rPr kumimoji="1" lang="ja-JP" altLang="en-US" dirty="0"/>
              <a:t>薬物の</a:t>
            </a:r>
            <a:r>
              <a:rPr kumimoji="1" lang="en-US" altLang="ja-JP" dirty="0"/>
              <a:t>100/100.5</a:t>
            </a:r>
            <a:r>
              <a:rPr kumimoji="1" lang="ja-JP" altLang="en-US" dirty="0"/>
              <a:t>は油相にある。＝ほぼすべてが油相、</a:t>
            </a:r>
            <a:endParaRPr kumimoji="1" lang="en-US" altLang="ja-JP" dirty="0"/>
          </a:p>
          <a:p>
            <a:r>
              <a:rPr kumimoji="1" lang="ja-JP" altLang="en-US" dirty="0"/>
              <a:t>水相には</a:t>
            </a:r>
            <a:r>
              <a:rPr kumimoji="1" lang="en-US" altLang="ja-JP" dirty="0"/>
              <a:t>0.5/100.5</a:t>
            </a:r>
            <a:r>
              <a:rPr kumimoji="1" lang="ja-JP" altLang="en-US" dirty="0"/>
              <a:t>＝ほぼ</a:t>
            </a:r>
            <a:r>
              <a:rPr kumimoji="1" lang="en-US" altLang="ja-JP" dirty="0"/>
              <a:t>100</a:t>
            </a:r>
            <a:r>
              <a:rPr kumimoji="1" lang="ja-JP" altLang="en-US" dirty="0"/>
              <a:t>分の</a:t>
            </a:r>
            <a:r>
              <a:rPr lang="en-US" altLang="ja-JP" dirty="0"/>
              <a:t>0.5</a:t>
            </a:r>
            <a:r>
              <a:rPr lang="ja-JP" altLang="en-US" dirty="0"/>
              <a:t>（</a:t>
            </a:r>
            <a:r>
              <a:rPr lang="en-US" altLang="ja-JP" dirty="0"/>
              <a:t>1/200)</a:t>
            </a:r>
            <a:endParaRPr kumimoji="1" lang="en-US" altLang="ja-JP" dirty="0"/>
          </a:p>
          <a:p>
            <a:r>
              <a:rPr lang="ja-JP" altLang="en-US" dirty="0"/>
              <a:t>油相の濃度＝</a:t>
            </a:r>
            <a:r>
              <a:rPr lang="en-US" altLang="ja-JP" dirty="0"/>
              <a:t>1000mg×100/100.5÷20mL</a:t>
            </a:r>
            <a:r>
              <a:rPr lang="ja-JP" altLang="en-US" dirty="0"/>
              <a:t>≒</a:t>
            </a:r>
            <a:r>
              <a:rPr lang="en-US" altLang="ja-JP" dirty="0"/>
              <a:t>50mg/mL</a:t>
            </a:r>
          </a:p>
          <a:p>
            <a:r>
              <a:rPr kumimoji="1" lang="ja-JP" altLang="en-US" dirty="0"/>
              <a:t>水相の濃度＝</a:t>
            </a:r>
            <a:r>
              <a:rPr kumimoji="1" lang="en-US" altLang="ja-JP" dirty="0"/>
              <a:t>1000mg×0.5/100.5÷100mL</a:t>
            </a:r>
            <a:r>
              <a:rPr lang="ja-JP" altLang="en-US" dirty="0"/>
              <a:t> ≒ </a:t>
            </a:r>
            <a:r>
              <a:rPr kumimoji="1" lang="en-US" altLang="ja-JP" dirty="0"/>
              <a:t>0.05mg/</a:t>
            </a:r>
            <a:r>
              <a:rPr kumimoji="1" lang="ja-JP" altLang="en-US" dirty="0"/>
              <a:t>ｍ</a:t>
            </a:r>
            <a:r>
              <a:rPr kumimoji="1" lang="en-US" altLang="ja-JP" dirty="0"/>
              <a:t>L</a:t>
            </a:r>
            <a:endParaRPr kumimoji="1" lang="ja-JP" altLang="en-US" dirty="0"/>
          </a:p>
        </p:txBody>
      </p:sp>
      <p:sp>
        <p:nvSpPr>
          <p:cNvPr id="6" name="四角形: 角を丸くする 5">
            <a:extLst>
              <a:ext uri="{FF2B5EF4-FFF2-40B4-BE49-F238E27FC236}">
                <a16:creationId xmlns:a16="http://schemas.microsoft.com/office/drawing/2014/main" id="{F7C1364C-C7A1-E564-B94D-A722CBD8F75D}"/>
              </a:ext>
            </a:extLst>
          </p:cNvPr>
          <p:cNvSpPr/>
          <p:nvPr/>
        </p:nvSpPr>
        <p:spPr>
          <a:xfrm>
            <a:off x="6812734" y="5998990"/>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7" name="録音したサウンド">
            <a:hlinkClick r:id="" action="ppaction://media"/>
            <a:extLst>
              <a:ext uri="{FF2B5EF4-FFF2-40B4-BE49-F238E27FC236}">
                <a16:creationId xmlns:a16="http://schemas.microsoft.com/office/drawing/2014/main" id="{FD29DA45-0D8F-F844-CAD7-45729758A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248400"/>
            <a:ext cx="609600" cy="609600"/>
          </a:xfrm>
          <a:prstGeom prst="rect">
            <a:avLst/>
          </a:prstGeom>
        </p:spPr>
      </p:pic>
    </p:spTree>
    <p:extLst>
      <p:ext uri="{BB962C8B-B14F-4D97-AF65-F5344CB8AC3E}">
        <p14:creationId xmlns:p14="http://schemas.microsoft.com/office/powerpoint/2010/main" val="2607806145"/>
      </p:ext>
    </p:extLst>
  </p:cSld>
  <p:clrMapOvr>
    <a:masterClrMapping/>
  </p:clrMapOvr>
  <mc:AlternateContent xmlns:mc="http://schemas.openxmlformats.org/markup-compatibility/2006" xmlns:p14="http://schemas.microsoft.com/office/powerpoint/2010/main">
    <mc:Choice Requires="p14">
      <p:transition spd="slow" p14:dur="2000" advTm="142893"/>
    </mc:Choice>
    <mc:Fallback xmlns="">
      <p:transition spd="slow" advTm="142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852DC7-04F5-FB4E-5355-6A76894F6F80}"/>
              </a:ext>
            </a:extLst>
          </p:cNvPr>
          <p:cNvSpPr>
            <a:spLocks noGrp="1"/>
          </p:cNvSpPr>
          <p:nvPr>
            <p:ph type="title"/>
          </p:nvPr>
        </p:nvSpPr>
        <p:spPr/>
        <p:txBody>
          <a:bodyPr/>
          <a:lstStyle/>
          <a:p>
            <a:r>
              <a:rPr kumimoji="1" lang="en-US" altLang="ja-JP" dirty="0"/>
              <a:t>C</a:t>
            </a:r>
            <a:r>
              <a:rPr kumimoji="1" lang="ja-JP" altLang="en-US" dirty="0"/>
              <a:t>の場合</a:t>
            </a:r>
          </a:p>
        </p:txBody>
      </p:sp>
      <p:sp>
        <p:nvSpPr>
          <p:cNvPr id="3" name="コンテンツ プレースホルダー 2">
            <a:extLst>
              <a:ext uri="{FF2B5EF4-FFF2-40B4-BE49-F238E27FC236}">
                <a16:creationId xmlns:a16="http://schemas.microsoft.com/office/drawing/2014/main" id="{49E4F463-4ACC-3770-830A-35D5771F2E99}"/>
              </a:ext>
            </a:extLst>
          </p:cNvPr>
          <p:cNvSpPr>
            <a:spLocks noGrp="1"/>
          </p:cNvSpPr>
          <p:nvPr>
            <p:ph idx="1"/>
          </p:nvPr>
        </p:nvSpPr>
        <p:spPr>
          <a:xfrm>
            <a:off x="455839" y="1244876"/>
            <a:ext cx="8232321" cy="5319486"/>
          </a:xfrm>
        </p:spPr>
        <p:txBody>
          <a:bodyPr>
            <a:normAutofit fontScale="92500" lnSpcReduction="10000"/>
          </a:bodyPr>
          <a:lstStyle/>
          <a:p>
            <a:r>
              <a:rPr kumimoji="1" lang="ja-JP" altLang="en-US" dirty="0"/>
              <a:t>油相</a:t>
            </a:r>
            <a:r>
              <a:rPr kumimoji="1" lang="en-US" altLang="ja-JP" dirty="0"/>
              <a:t>20mL</a:t>
            </a:r>
            <a:r>
              <a:rPr kumimoji="1" lang="ja-JP" altLang="en-US" dirty="0"/>
              <a:t>、水相</a:t>
            </a:r>
            <a:r>
              <a:rPr kumimoji="1" lang="en-US" altLang="ja-JP" dirty="0"/>
              <a:t>200mL</a:t>
            </a:r>
            <a:r>
              <a:rPr kumimoji="1" lang="ja-JP" altLang="en-US" dirty="0"/>
              <a:t>の系</a:t>
            </a:r>
            <a:endParaRPr kumimoji="1" lang="en-US" altLang="ja-JP" dirty="0"/>
          </a:p>
          <a:p>
            <a:r>
              <a:rPr kumimoji="1" lang="ja-JP" altLang="en-US" dirty="0"/>
              <a:t>油相</a:t>
            </a:r>
            <a:r>
              <a:rPr kumimoji="1" lang="en-US" altLang="ja-JP" dirty="0"/>
              <a:t>20mL</a:t>
            </a:r>
            <a:r>
              <a:rPr kumimoji="1" lang="ja-JP" altLang="en-US" dirty="0"/>
              <a:t>、水相</a:t>
            </a:r>
            <a:r>
              <a:rPr kumimoji="1" lang="en-US" altLang="ja-JP" dirty="0"/>
              <a:t>20mL</a:t>
            </a:r>
            <a:r>
              <a:rPr kumimoji="1" lang="ja-JP" altLang="en-US" dirty="0"/>
              <a:t>を考えてみる。</a:t>
            </a:r>
            <a:endParaRPr kumimoji="1" lang="en-US" altLang="ja-JP" dirty="0"/>
          </a:p>
          <a:p>
            <a:r>
              <a:rPr lang="ja-JP" altLang="en-US" dirty="0"/>
              <a:t>この時の濃度比が</a:t>
            </a:r>
            <a:r>
              <a:rPr lang="en-US" altLang="ja-JP" dirty="0"/>
              <a:t>1000:1</a:t>
            </a:r>
            <a:r>
              <a:rPr lang="ja-JP" altLang="en-US" dirty="0"/>
              <a:t>となっている。（＝重量比）</a:t>
            </a:r>
            <a:endParaRPr lang="en-US" altLang="ja-JP" dirty="0"/>
          </a:p>
          <a:p>
            <a:r>
              <a:rPr kumimoji="1" lang="ja-JP" altLang="en-US" dirty="0"/>
              <a:t>水層は実際には</a:t>
            </a:r>
            <a:r>
              <a:rPr kumimoji="1" lang="en-US" altLang="ja-JP" dirty="0"/>
              <a:t>200mL</a:t>
            </a:r>
            <a:r>
              <a:rPr kumimoji="1" lang="ja-JP" altLang="en-US" dirty="0"/>
              <a:t>なので、</a:t>
            </a:r>
            <a:r>
              <a:rPr kumimoji="1" lang="en-US" altLang="ja-JP" dirty="0"/>
              <a:t>10</a:t>
            </a:r>
            <a:r>
              <a:rPr kumimoji="1" lang="ja-JP" altLang="en-US" dirty="0"/>
              <a:t>倍の量が水相に解けている。</a:t>
            </a:r>
            <a:endParaRPr kumimoji="1" lang="en-US" altLang="ja-JP" dirty="0"/>
          </a:p>
          <a:p>
            <a:r>
              <a:rPr lang="ja-JP" altLang="en-US" dirty="0"/>
              <a:t>分配比は</a:t>
            </a:r>
            <a:r>
              <a:rPr lang="en-US" altLang="ja-JP" dirty="0"/>
              <a:t>1000</a:t>
            </a:r>
            <a:r>
              <a:rPr lang="ja-JP" altLang="en-US" dirty="0"/>
              <a:t>：</a:t>
            </a:r>
            <a:r>
              <a:rPr lang="en-US" altLang="ja-JP" dirty="0"/>
              <a:t>1×10</a:t>
            </a:r>
            <a:r>
              <a:rPr lang="ja-JP" altLang="en-US" dirty="0"/>
              <a:t>＝</a:t>
            </a:r>
            <a:r>
              <a:rPr lang="en-US" altLang="ja-JP" dirty="0"/>
              <a:t>100:1</a:t>
            </a:r>
          </a:p>
          <a:p>
            <a:r>
              <a:rPr kumimoji="1" lang="ja-JP" altLang="en-US" dirty="0"/>
              <a:t>薬物の</a:t>
            </a:r>
            <a:r>
              <a:rPr kumimoji="1" lang="en-US" altLang="ja-JP" dirty="0"/>
              <a:t>100/101</a:t>
            </a:r>
            <a:r>
              <a:rPr kumimoji="1" lang="ja-JP" altLang="en-US" dirty="0"/>
              <a:t>は油相にある。＝ほぼすべてが油相</a:t>
            </a:r>
            <a:endParaRPr kumimoji="1" lang="en-US" altLang="ja-JP" dirty="0"/>
          </a:p>
          <a:p>
            <a:r>
              <a:rPr kumimoji="1" lang="ja-JP" altLang="en-US" dirty="0"/>
              <a:t>水相には</a:t>
            </a:r>
            <a:r>
              <a:rPr kumimoji="1" lang="en-US" altLang="ja-JP" dirty="0"/>
              <a:t>1/101</a:t>
            </a:r>
            <a:r>
              <a:rPr kumimoji="1" lang="ja-JP" altLang="en-US" dirty="0"/>
              <a:t>＝ほぼ</a:t>
            </a:r>
            <a:r>
              <a:rPr kumimoji="1" lang="en-US" altLang="ja-JP" dirty="0"/>
              <a:t>100</a:t>
            </a:r>
            <a:r>
              <a:rPr kumimoji="1" lang="ja-JP" altLang="en-US" dirty="0"/>
              <a:t>分の</a:t>
            </a:r>
            <a:r>
              <a:rPr kumimoji="1" lang="en-US" altLang="ja-JP" dirty="0"/>
              <a:t>1</a:t>
            </a:r>
          </a:p>
          <a:p>
            <a:r>
              <a:rPr lang="ja-JP" altLang="en-US" dirty="0"/>
              <a:t>油相の濃度＝</a:t>
            </a:r>
            <a:r>
              <a:rPr lang="en-US" altLang="ja-JP" dirty="0"/>
              <a:t>1000mg×100/101÷20mL</a:t>
            </a:r>
            <a:r>
              <a:rPr lang="ja-JP" altLang="en-US" dirty="0"/>
              <a:t>≒</a:t>
            </a:r>
            <a:r>
              <a:rPr lang="en-US" altLang="ja-JP" dirty="0"/>
              <a:t>50mg/mL</a:t>
            </a:r>
          </a:p>
          <a:p>
            <a:r>
              <a:rPr kumimoji="1" lang="ja-JP" altLang="en-US" dirty="0"/>
              <a:t>水相の濃度＝</a:t>
            </a:r>
            <a:r>
              <a:rPr kumimoji="1" lang="en-US" altLang="ja-JP" dirty="0"/>
              <a:t>1000mg×1/101÷200mL</a:t>
            </a:r>
            <a:r>
              <a:rPr lang="ja-JP" altLang="en-US" dirty="0"/>
              <a:t> ≒ </a:t>
            </a:r>
            <a:r>
              <a:rPr lang="en-US" altLang="ja-JP" dirty="0"/>
              <a:t>0.05</a:t>
            </a:r>
            <a:r>
              <a:rPr kumimoji="1" lang="en-US" altLang="ja-JP" dirty="0"/>
              <a:t>mg/mL</a:t>
            </a:r>
            <a:endParaRPr kumimoji="1" lang="ja-JP" altLang="en-US" dirty="0"/>
          </a:p>
        </p:txBody>
      </p:sp>
      <p:pic>
        <p:nvPicPr>
          <p:cNvPr id="4" name="録音したサウンド">
            <a:hlinkClick r:id="" action="ppaction://media"/>
            <a:extLst>
              <a:ext uri="{FF2B5EF4-FFF2-40B4-BE49-F238E27FC236}">
                <a16:creationId xmlns:a16="http://schemas.microsoft.com/office/drawing/2014/main" id="{C1A54C58-0867-88B3-DEDE-C77FF93D01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81573" y="6259562"/>
            <a:ext cx="609600" cy="609600"/>
          </a:xfrm>
          <a:prstGeom prst="rect">
            <a:avLst/>
          </a:prstGeom>
        </p:spPr>
      </p:pic>
      <p:sp>
        <p:nvSpPr>
          <p:cNvPr id="6" name="四角形: 角を丸くする 5">
            <a:extLst>
              <a:ext uri="{FF2B5EF4-FFF2-40B4-BE49-F238E27FC236}">
                <a16:creationId xmlns:a16="http://schemas.microsoft.com/office/drawing/2014/main" id="{D98458AC-A8C5-B300-30D8-045F9591FFA3}"/>
              </a:ext>
            </a:extLst>
          </p:cNvPr>
          <p:cNvSpPr/>
          <p:nvPr/>
        </p:nvSpPr>
        <p:spPr>
          <a:xfrm>
            <a:off x="6936106" y="6118548"/>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4081407044"/>
      </p:ext>
    </p:extLst>
  </p:cSld>
  <p:clrMapOvr>
    <a:masterClrMapping/>
  </p:clrMapOvr>
  <mc:AlternateContent xmlns:mc="http://schemas.openxmlformats.org/markup-compatibility/2006" xmlns:p14="http://schemas.microsoft.com/office/powerpoint/2010/main">
    <mc:Choice Requires="p14">
      <p:transition spd="slow" p14:dur="2000" advTm="93290"/>
    </mc:Choice>
    <mc:Fallback xmlns="">
      <p:transition spd="slow" advTm="9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E482B3-2EDF-23D0-F1D7-3B33A343ED94}"/>
              </a:ext>
            </a:extLst>
          </p:cNvPr>
          <p:cNvSpPr>
            <a:spLocks noGrp="1"/>
          </p:cNvSpPr>
          <p:nvPr>
            <p:ph type="title"/>
          </p:nvPr>
        </p:nvSpPr>
        <p:spPr/>
        <p:txBody>
          <a:bodyPr/>
          <a:lstStyle/>
          <a:p>
            <a:r>
              <a:rPr lang="ja-JP" altLang="en-US" dirty="0"/>
              <a:t>まとめると</a:t>
            </a:r>
            <a:endParaRPr kumimoji="1" lang="ja-JP" altLang="en-US" dirty="0"/>
          </a:p>
        </p:txBody>
      </p:sp>
      <p:graphicFrame>
        <p:nvGraphicFramePr>
          <p:cNvPr id="4" name="コンテンツ プレースホルダー 3">
            <a:extLst>
              <a:ext uri="{FF2B5EF4-FFF2-40B4-BE49-F238E27FC236}">
                <a16:creationId xmlns:a16="http://schemas.microsoft.com/office/drawing/2014/main" id="{FC02F40D-E7FE-9FD3-1863-D8A08C24F624}"/>
              </a:ext>
            </a:extLst>
          </p:cNvPr>
          <p:cNvGraphicFramePr>
            <a:graphicFrameLocks noGrp="1"/>
          </p:cNvGraphicFramePr>
          <p:nvPr>
            <p:ph idx="1"/>
            <p:extLst>
              <p:ext uri="{D42A27DB-BD31-4B8C-83A1-F6EECF244321}">
                <p14:modId xmlns:p14="http://schemas.microsoft.com/office/powerpoint/2010/main" val="3556009393"/>
              </p:ext>
            </p:extLst>
          </p:nvPr>
        </p:nvGraphicFramePr>
        <p:xfrm>
          <a:off x="628650" y="1825625"/>
          <a:ext cx="7886700" cy="20726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715173634"/>
                    </a:ext>
                  </a:extLst>
                </a:gridCol>
                <a:gridCol w="2628900">
                  <a:extLst>
                    <a:ext uri="{9D8B030D-6E8A-4147-A177-3AD203B41FA5}">
                      <a16:colId xmlns:a16="http://schemas.microsoft.com/office/drawing/2014/main" val="2878237419"/>
                    </a:ext>
                  </a:extLst>
                </a:gridCol>
                <a:gridCol w="2628900">
                  <a:extLst>
                    <a:ext uri="{9D8B030D-6E8A-4147-A177-3AD203B41FA5}">
                      <a16:colId xmlns:a16="http://schemas.microsoft.com/office/drawing/2014/main" val="3361848616"/>
                    </a:ext>
                  </a:extLst>
                </a:gridCol>
              </a:tblGrid>
              <a:tr h="370840">
                <a:tc>
                  <a:txBody>
                    <a:bodyPr/>
                    <a:lstStyle/>
                    <a:p>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pPr algn="ctr"/>
                      <a:r>
                        <a:rPr kumimoji="1" lang="ja-JP" altLang="en-US" sz="2800" dirty="0">
                          <a:latin typeface="メイリオ" panose="020B0604030504040204" pitchFamily="50" charset="-128"/>
                          <a:ea typeface="メイリオ" panose="020B0604030504040204" pitchFamily="50" charset="-128"/>
                        </a:rPr>
                        <a:t>油相の濃度</a:t>
                      </a:r>
                    </a:p>
                  </a:txBody>
                  <a:tcPr/>
                </a:tc>
                <a:tc>
                  <a:txBody>
                    <a:bodyPr/>
                    <a:lstStyle/>
                    <a:p>
                      <a:pPr algn="ctr"/>
                      <a:r>
                        <a:rPr kumimoji="1" lang="ja-JP" altLang="en-US" sz="2800" dirty="0">
                          <a:latin typeface="メイリオ" panose="020B0604030504040204" pitchFamily="50" charset="-128"/>
                          <a:ea typeface="メイリオ" panose="020B0604030504040204" pitchFamily="50" charset="-128"/>
                        </a:rPr>
                        <a:t>水層の濃度</a:t>
                      </a:r>
                    </a:p>
                  </a:txBody>
                  <a:tcPr/>
                </a:tc>
                <a:extLst>
                  <a:ext uri="{0D108BD9-81ED-4DB2-BD59-A6C34878D82A}">
                    <a16:rowId xmlns:a16="http://schemas.microsoft.com/office/drawing/2014/main" val="4165198437"/>
                  </a:ext>
                </a:extLst>
              </a:tr>
              <a:tr h="370840">
                <a:tc>
                  <a:txBody>
                    <a:bodyPr/>
                    <a:lstStyle/>
                    <a:p>
                      <a:r>
                        <a:rPr kumimoji="1" lang="en-US" altLang="ja-JP" sz="2800" dirty="0">
                          <a:latin typeface="メイリオ" panose="020B0604030504040204" pitchFamily="50" charset="-128"/>
                          <a:ea typeface="メイリオ" panose="020B0604030504040204" pitchFamily="50" charset="-128"/>
                        </a:rPr>
                        <a:t>A</a:t>
                      </a:r>
                      <a:r>
                        <a:rPr kumimoji="1" lang="ja-JP" altLang="en-US" sz="2800" dirty="0">
                          <a:latin typeface="メイリオ" panose="020B0604030504040204" pitchFamily="50" charset="-128"/>
                          <a:ea typeface="メイリオ" panose="020B0604030504040204" pitchFamily="50" charset="-128"/>
                        </a:rPr>
                        <a:t>の場合</a:t>
                      </a:r>
                      <a:endParaRPr kumimoji="1" lang="en-US" altLang="ja-JP" sz="2800" dirty="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dirty="0">
                          <a:latin typeface="メイリオ" panose="020B0604030504040204" pitchFamily="50" charset="-128"/>
                          <a:ea typeface="メイリオ" panose="020B0604030504040204" pitchFamily="50" charset="-128"/>
                        </a:rPr>
                        <a:t>100mg/mL</a:t>
                      </a:r>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dirty="0">
                          <a:latin typeface="メイリオ" panose="020B0604030504040204" pitchFamily="50" charset="-128"/>
                          <a:ea typeface="メイリオ" panose="020B0604030504040204" pitchFamily="50" charset="-128"/>
                        </a:rPr>
                        <a:t>0.1mg/mL</a:t>
                      </a:r>
                      <a:endParaRPr kumimoji="1" lang="ja-JP" altLang="en-US"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71181410"/>
                  </a:ext>
                </a:extLst>
              </a:tr>
              <a:tr h="370840">
                <a:tc>
                  <a:txBody>
                    <a:bodyPr/>
                    <a:lstStyle/>
                    <a:p>
                      <a:r>
                        <a:rPr kumimoji="1" lang="en-US" altLang="ja-JP" sz="2800" dirty="0">
                          <a:latin typeface="メイリオ" panose="020B0604030504040204" pitchFamily="50" charset="-128"/>
                          <a:ea typeface="メイリオ" panose="020B0604030504040204" pitchFamily="50" charset="-128"/>
                        </a:rPr>
                        <a:t>B</a:t>
                      </a:r>
                      <a:r>
                        <a:rPr kumimoji="1" lang="ja-JP" altLang="en-US" sz="2800" dirty="0">
                          <a:latin typeface="メイリオ" panose="020B0604030504040204" pitchFamily="50" charset="-128"/>
                          <a:ea typeface="メイリオ" panose="020B0604030504040204" pitchFamily="50" charset="-128"/>
                        </a:rPr>
                        <a:t>の場合</a:t>
                      </a:r>
                    </a:p>
                  </a:txBody>
                  <a:tcPr/>
                </a:tc>
                <a:tc>
                  <a:txBody>
                    <a:bodyPr/>
                    <a:lstStyle/>
                    <a:p>
                      <a:pPr algn="ctr"/>
                      <a:r>
                        <a:rPr kumimoji="1" lang="en-US" altLang="ja-JP" sz="2800" dirty="0">
                          <a:latin typeface="メイリオ" panose="020B0604030504040204" pitchFamily="50" charset="-128"/>
                          <a:ea typeface="メイリオ" panose="020B0604030504040204" pitchFamily="50" charset="-128"/>
                        </a:rPr>
                        <a:t>50mg/mL</a:t>
                      </a:r>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dirty="0">
                          <a:latin typeface="メイリオ" panose="020B0604030504040204" pitchFamily="50" charset="-128"/>
                          <a:ea typeface="メイリオ" panose="020B0604030504040204" pitchFamily="50" charset="-128"/>
                        </a:rPr>
                        <a:t>0.05mg/mL</a:t>
                      </a:r>
                      <a:endParaRPr kumimoji="1" lang="ja-JP" altLang="en-US"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306354093"/>
                  </a:ext>
                </a:extLst>
              </a:tr>
              <a:tr h="370840">
                <a:tc>
                  <a:txBody>
                    <a:bodyPr/>
                    <a:lstStyle/>
                    <a:p>
                      <a:r>
                        <a:rPr kumimoji="1" lang="en-US" altLang="ja-JP" sz="2800" dirty="0">
                          <a:latin typeface="メイリオ" panose="020B0604030504040204" pitchFamily="50" charset="-128"/>
                          <a:ea typeface="メイリオ" panose="020B0604030504040204" pitchFamily="50" charset="-128"/>
                        </a:rPr>
                        <a:t>C</a:t>
                      </a:r>
                      <a:r>
                        <a:rPr kumimoji="1" lang="ja-JP" altLang="en-US" sz="2800" dirty="0">
                          <a:latin typeface="メイリオ" panose="020B0604030504040204" pitchFamily="50" charset="-128"/>
                          <a:ea typeface="メイリオ" panose="020B0604030504040204" pitchFamily="50" charset="-128"/>
                        </a:rPr>
                        <a:t>の場合</a:t>
                      </a:r>
                    </a:p>
                  </a:txBody>
                  <a:tcPr/>
                </a:tc>
                <a:tc>
                  <a:txBody>
                    <a:bodyPr/>
                    <a:lstStyle/>
                    <a:p>
                      <a:pPr algn="ctr"/>
                      <a:r>
                        <a:rPr kumimoji="1" lang="en-US" altLang="ja-JP" sz="2800" dirty="0">
                          <a:latin typeface="メイリオ" panose="020B0604030504040204" pitchFamily="50" charset="-128"/>
                          <a:ea typeface="メイリオ" panose="020B0604030504040204" pitchFamily="50" charset="-128"/>
                        </a:rPr>
                        <a:t>50mg/mL</a:t>
                      </a:r>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dirty="0">
                          <a:latin typeface="メイリオ" panose="020B0604030504040204" pitchFamily="50" charset="-128"/>
                          <a:ea typeface="メイリオ" panose="020B0604030504040204" pitchFamily="50" charset="-128"/>
                        </a:rPr>
                        <a:t>0.05mg/mL</a:t>
                      </a:r>
                      <a:endParaRPr kumimoji="1" lang="ja-JP" altLang="en-US"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909421133"/>
                  </a:ext>
                </a:extLst>
              </a:tr>
            </a:tbl>
          </a:graphicData>
        </a:graphic>
      </p:graphicFrame>
      <p:sp>
        <p:nvSpPr>
          <p:cNvPr id="6" name="テキスト ボックス 5">
            <a:extLst>
              <a:ext uri="{FF2B5EF4-FFF2-40B4-BE49-F238E27FC236}">
                <a16:creationId xmlns:a16="http://schemas.microsoft.com/office/drawing/2014/main" id="{03E44F74-0062-5F3D-BFE3-679298FAB72C}"/>
              </a:ext>
            </a:extLst>
          </p:cNvPr>
          <p:cNvSpPr txBox="1"/>
          <p:nvPr/>
        </p:nvSpPr>
        <p:spPr>
          <a:xfrm>
            <a:off x="689429" y="4145953"/>
            <a:ext cx="8077200"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1　乳剤ＡとＢの油相中の薬物濃度は、ほぼ等しい。</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　乳剤ＡとＣの油相中の薬物濃度は、ほぼ等しい。</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3　乳剤ＢとＣの油相中の薬物濃度は、ほぼ等しい。</a:t>
            </a:r>
            <a:r>
              <a:rPr lang="ja-JP" altLang="en-US" sz="2000" dirty="0">
                <a:solidFill>
                  <a:srgbClr val="000000"/>
                </a:solidFill>
                <a:latin typeface="メイリオ" panose="020B0604030504040204" pitchFamily="50" charset="-128"/>
                <a:ea typeface="メイリオ" panose="020B0604030504040204" pitchFamily="50" charset="-128"/>
              </a:rPr>
              <a:t>（〇）</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4　乳剤Ａの水相中の薬物濃度は、乳剤Ｂの水相中の薬物濃度のほぼ半分である。</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5　乳剤Ｂの水相中の薬物濃度は、乳剤Ｃの水相中の薬物濃度のほぼ半分である。</a:t>
            </a:r>
            <a:endParaRPr lang="ja-JP" altLang="en-US" sz="2000" dirty="0">
              <a:latin typeface="メイリオ" panose="020B0604030504040204" pitchFamily="50" charset="-128"/>
              <a:ea typeface="メイリオ"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3F570491-612D-E421-0982-86540E5CF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2227" y="6178874"/>
            <a:ext cx="609600" cy="609600"/>
          </a:xfrm>
          <a:prstGeom prst="rect">
            <a:avLst/>
          </a:prstGeom>
        </p:spPr>
      </p:pic>
      <p:sp>
        <p:nvSpPr>
          <p:cNvPr id="5" name="四角形: 角を丸くする 4">
            <a:extLst>
              <a:ext uri="{FF2B5EF4-FFF2-40B4-BE49-F238E27FC236}">
                <a16:creationId xmlns:a16="http://schemas.microsoft.com/office/drawing/2014/main" id="{AB0B1803-ABB8-3FA1-BD81-A495C59E47D3}"/>
              </a:ext>
            </a:extLst>
          </p:cNvPr>
          <p:cNvSpPr/>
          <p:nvPr/>
        </p:nvSpPr>
        <p:spPr>
          <a:xfrm>
            <a:off x="6731137" y="6109349"/>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166275759"/>
      </p:ext>
    </p:extLst>
  </p:cSld>
  <p:clrMapOvr>
    <a:masterClrMapping/>
  </p:clrMapOvr>
  <mc:AlternateContent xmlns:mc="http://schemas.openxmlformats.org/markup-compatibility/2006" xmlns:p14="http://schemas.microsoft.com/office/powerpoint/2010/main">
    <mc:Choice Requires="p14">
      <p:transition spd="slow" p14:dur="2000" advTm="79039"/>
    </mc:Choice>
    <mc:Fallback xmlns="">
      <p:transition spd="slow" advTm="79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B018F5-436F-FAB9-3073-8043A985F371}"/>
              </a:ext>
            </a:extLst>
          </p:cNvPr>
          <p:cNvSpPr>
            <a:spLocks noGrp="1"/>
          </p:cNvSpPr>
          <p:nvPr>
            <p:ph type="title"/>
          </p:nvPr>
        </p:nvSpPr>
        <p:spPr/>
        <p:txBody>
          <a:bodyPr/>
          <a:lstStyle/>
          <a:p>
            <a:r>
              <a:rPr kumimoji="1" lang="ja-JP" altLang="en-US" dirty="0"/>
              <a:t>答え合わせ</a:t>
            </a:r>
          </a:p>
        </p:txBody>
      </p:sp>
      <p:sp>
        <p:nvSpPr>
          <p:cNvPr id="3" name="コンテンツ プレースホルダー 2">
            <a:extLst>
              <a:ext uri="{FF2B5EF4-FFF2-40B4-BE49-F238E27FC236}">
                <a16:creationId xmlns:a16="http://schemas.microsoft.com/office/drawing/2014/main" id="{0DEB3BBE-A192-5C22-1ABB-57BDE4B6582B}"/>
              </a:ext>
            </a:extLst>
          </p:cNvPr>
          <p:cNvSpPr>
            <a:spLocks noGrp="1"/>
          </p:cNvSpPr>
          <p:nvPr>
            <p:ph idx="1"/>
          </p:nvPr>
        </p:nvSpPr>
        <p:spPr>
          <a:xfrm>
            <a:off x="141907" y="1364342"/>
            <a:ext cx="8682779" cy="5493657"/>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1　乳剤ＡとＢの油相中の薬物濃度は、ほぼ等しい。</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：Ｂの油相の濃度はＡの油相の濃度の約半分）</a:t>
            </a:r>
            <a:endParaRPr kumimoji="0" lang="ja-JP" altLang="ja-JP" sz="2800" b="0" i="0" u="none" strike="noStrike" cap="none" normalizeH="0" baseline="0" dirty="0">
              <a:ln>
                <a:noFill/>
              </a:ln>
              <a:solidFill>
                <a:schemeClr val="tx1"/>
              </a:solidFill>
              <a:effectLst/>
            </a:endParaRPr>
          </a:p>
          <a:p>
            <a:pPr marL="0" indent="0" eaLnBrk="0" fontAlgn="base" hangingPunct="0">
              <a:lnSpc>
                <a:spcPct val="100000"/>
              </a:lnSpc>
              <a:spcBef>
                <a:spcPct val="0"/>
              </a:spcBef>
              <a:spcAft>
                <a:spcPct val="0"/>
              </a:spcAft>
              <a:buNone/>
            </a:pPr>
            <a:r>
              <a:rPr kumimoji="0" lang="ja-JP"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　乳剤ＡとＣの油相中の薬物濃度は、ほぼ等しい。</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：Ｃの油相の濃度はＡの油相の濃度の約半分）</a:t>
            </a:r>
            <a:endParaRPr kumimoji="0" lang="ja-JP" altLang="ja-JP"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3　乳剤ＢとＣの油相中の薬物濃度は、ほぼ等しい。</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（正解）</a:t>
            </a:r>
            <a:endParaRPr kumimoji="0" lang="ja-JP" altLang="ja-JP"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4　乳剤Ａの水相中の薬物濃度は、乳剤Ｂの水相中の薬物濃度のほぼ半分である。</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B</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の水相の濃度は</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の水層の濃度の約半分である）</a:t>
            </a:r>
            <a:endParaRPr kumimoji="0" lang="ja-JP" altLang="ja-JP"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5　乳剤Ｂの水相中の薬物濃度は、乳剤Ｃの水相中の薬物濃度のほぼ半分である。</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C</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の水相の濃度は</a:t>
            </a:r>
            <a:r>
              <a:rPr kumimoji="0" lang="en-US" altLang="ja-JP"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a:t>
            </a:r>
            <a:r>
              <a:rPr kumimoji="0" lang="ja-JP" altLang="en-US" sz="2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の水層の濃度とほぼ同じ）</a:t>
            </a:r>
            <a:endParaRPr kumimoji="1" lang="ja-JP" altLang="en-US" dirty="0"/>
          </a:p>
        </p:txBody>
      </p:sp>
      <p:pic>
        <p:nvPicPr>
          <p:cNvPr id="4" name="録音したサウンド">
            <a:hlinkClick r:id="" action="ppaction://media"/>
            <a:extLst>
              <a:ext uri="{FF2B5EF4-FFF2-40B4-BE49-F238E27FC236}">
                <a16:creationId xmlns:a16="http://schemas.microsoft.com/office/drawing/2014/main" id="{7FE87A9D-C2D1-6A0A-FC65-BECF94673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9387" y="6188074"/>
            <a:ext cx="609600" cy="609600"/>
          </a:xfrm>
          <a:prstGeom prst="rect">
            <a:avLst/>
          </a:prstGeom>
        </p:spPr>
      </p:pic>
      <p:sp>
        <p:nvSpPr>
          <p:cNvPr id="5" name="四角形: 角を丸くする 4">
            <a:extLst>
              <a:ext uri="{FF2B5EF4-FFF2-40B4-BE49-F238E27FC236}">
                <a16:creationId xmlns:a16="http://schemas.microsoft.com/office/drawing/2014/main" id="{DF17FA96-9AE9-0C62-3616-5CF29F29EEE8}"/>
              </a:ext>
            </a:extLst>
          </p:cNvPr>
          <p:cNvSpPr/>
          <p:nvPr/>
        </p:nvSpPr>
        <p:spPr>
          <a:xfrm>
            <a:off x="6794199" y="6109348"/>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2021335435"/>
      </p:ext>
    </p:extLst>
  </p:cSld>
  <p:clrMapOvr>
    <a:masterClrMapping/>
  </p:clrMapOvr>
  <mc:AlternateContent xmlns:mc="http://schemas.openxmlformats.org/markup-compatibility/2006" xmlns:p14="http://schemas.microsoft.com/office/powerpoint/2010/main">
    <mc:Choice Requires="p14">
      <p:transition spd="slow" p14:dur="2000" advTm="91780"/>
    </mc:Choice>
    <mc:Fallback xmlns="">
      <p:transition spd="slow" advTm="9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085CC1-C114-D1C1-F4B6-BAEB32793EF9}"/>
              </a:ext>
            </a:extLst>
          </p:cNvPr>
          <p:cNvSpPr>
            <a:spLocks noGrp="1"/>
          </p:cNvSpPr>
          <p:nvPr>
            <p:ph type="title"/>
          </p:nvPr>
        </p:nvSpPr>
        <p:spPr/>
        <p:txBody>
          <a:bodyPr/>
          <a:lstStyle/>
          <a:p>
            <a:r>
              <a:rPr lang="ja-JP" altLang="en-US" dirty="0"/>
              <a:t>その他の考え方</a:t>
            </a:r>
            <a:endParaRPr kumimoji="1" lang="ja-JP" altLang="en-US" dirty="0"/>
          </a:p>
        </p:txBody>
      </p:sp>
      <p:sp>
        <p:nvSpPr>
          <p:cNvPr id="3" name="コンテンツ プレースホルダー 2">
            <a:extLst>
              <a:ext uri="{FF2B5EF4-FFF2-40B4-BE49-F238E27FC236}">
                <a16:creationId xmlns:a16="http://schemas.microsoft.com/office/drawing/2014/main" id="{58F7B2D0-D294-0340-50A6-C5168E34CFF9}"/>
              </a:ext>
            </a:extLst>
          </p:cNvPr>
          <p:cNvSpPr>
            <a:spLocks noGrp="1"/>
          </p:cNvSpPr>
          <p:nvPr>
            <p:ph idx="1"/>
          </p:nvPr>
        </p:nvSpPr>
        <p:spPr/>
        <p:txBody>
          <a:bodyPr/>
          <a:lstStyle/>
          <a:p>
            <a:r>
              <a:rPr kumimoji="1" lang="ja-JP" altLang="en-US" dirty="0"/>
              <a:t>ここでは油相の液量を使って求めたが、</a:t>
            </a:r>
            <a:r>
              <a:rPr kumimoji="1" lang="en-US" altLang="ja-JP" dirty="0"/>
              <a:t>1mL</a:t>
            </a:r>
            <a:r>
              <a:rPr kumimoji="1" lang="ja-JP" altLang="en-US" dirty="0"/>
              <a:t>あたりで考えても答えは同じ。</a:t>
            </a:r>
            <a:endParaRPr kumimoji="1" lang="en-US" altLang="ja-JP" dirty="0"/>
          </a:p>
          <a:p>
            <a:r>
              <a:rPr lang="en-US" altLang="ja-JP" dirty="0"/>
              <a:t>A</a:t>
            </a:r>
            <a:r>
              <a:rPr lang="ja-JP" altLang="en-US" dirty="0"/>
              <a:t>の場合</a:t>
            </a:r>
            <a:endParaRPr lang="en-US" altLang="ja-JP" dirty="0"/>
          </a:p>
          <a:p>
            <a:r>
              <a:rPr kumimoji="1" lang="ja-JP" altLang="en-US" dirty="0"/>
              <a:t>油相</a:t>
            </a:r>
            <a:r>
              <a:rPr kumimoji="1" lang="en-US" altLang="ja-JP" dirty="0"/>
              <a:t>1mL</a:t>
            </a:r>
            <a:r>
              <a:rPr kumimoji="1" lang="ja-JP" altLang="en-US" dirty="0"/>
              <a:t>：水相</a:t>
            </a:r>
            <a:r>
              <a:rPr kumimoji="1" lang="en-US" altLang="ja-JP" dirty="0"/>
              <a:t>1mL</a:t>
            </a:r>
            <a:r>
              <a:rPr kumimoji="1" lang="ja-JP" altLang="en-US" dirty="0"/>
              <a:t>の薬物量の比は</a:t>
            </a:r>
            <a:r>
              <a:rPr kumimoji="1" lang="en-US" altLang="ja-JP" dirty="0"/>
              <a:t>1000:1</a:t>
            </a:r>
          </a:p>
          <a:p>
            <a:r>
              <a:rPr kumimoji="1" lang="ja-JP" altLang="en-US" dirty="0"/>
              <a:t>油相の液量は</a:t>
            </a:r>
            <a:r>
              <a:rPr kumimoji="1" lang="en-US" altLang="ja-JP" dirty="0"/>
              <a:t>10mL</a:t>
            </a:r>
            <a:r>
              <a:rPr kumimoji="1" lang="ja-JP" altLang="en-US" dirty="0"/>
              <a:t>、水相では</a:t>
            </a:r>
            <a:r>
              <a:rPr kumimoji="1" lang="en-US" altLang="ja-JP" dirty="0"/>
              <a:t>100mL</a:t>
            </a:r>
            <a:r>
              <a:rPr kumimoji="1" lang="ja-JP" altLang="en-US" dirty="0"/>
              <a:t>なので</a:t>
            </a:r>
            <a:endParaRPr kumimoji="1" lang="en-US" altLang="ja-JP" dirty="0"/>
          </a:p>
          <a:p>
            <a:r>
              <a:rPr lang="ja-JP" altLang="en-US" dirty="0"/>
              <a:t>溶けている薬物量の比は</a:t>
            </a:r>
            <a:endParaRPr lang="en-US" altLang="ja-JP" dirty="0"/>
          </a:p>
          <a:p>
            <a:r>
              <a:rPr kumimoji="1" lang="ja-JP" altLang="en-US" dirty="0"/>
              <a:t>油相：水相＝</a:t>
            </a:r>
            <a:r>
              <a:rPr kumimoji="1" lang="en-US" altLang="ja-JP" dirty="0"/>
              <a:t>1000×10</a:t>
            </a:r>
            <a:r>
              <a:rPr kumimoji="1" lang="ja-JP" altLang="en-US" dirty="0"/>
              <a:t>：</a:t>
            </a:r>
            <a:r>
              <a:rPr kumimoji="1" lang="en-US" altLang="ja-JP" dirty="0"/>
              <a:t>1×100</a:t>
            </a:r>
            <a:r>
              <a:rPr kumimoji="1" lang="ja-JP" altLang="en-US" dirty="0"/>
              <a:t>＝</a:t>
            </a:r>
            <a:r>
              <a:rPr kumimoji="1" lang="en-US" altLang="ja-JP" dirty="0"/>
              <a:t>100:1</a:t>
            </a:r>
          </a:p>
          <a:p>
            <a:r>
              <a:rPr lang="ja-JP" altLang="en-US" dirty="0"/>
              <a:t>従って油相に</a:t>
            </a:r>
            <a:r>
              <a:rPr lang="en-US" altLang="ja-JP" dirty="0"/>
              <a:t>100/101</a:t>
            </a:r>
            <a:r>
              <a:rPr lang="ja-JP" altLang="en-US" dirty="0"/>
              <a:t>、水相に</a:t>
            </a:r>
            <a:r>
              <a:rPr lang="en-US" altLang="ja-JP" dirty="0"/>
              <a:t>1/101</a:t>
            </a:r>
            <a:r>
              <a:rPr lang="ja-JP" altLang="en-US" dirty="0"/>
              <a:t>の薬物量が分配している。</a:t>
            </a:r>
            <a:endParaRPr kumimoji="1" lang="en-US" altLang="ja-JP" dirty="0"/>
          </a:p>
        </p:txBody>
      </p:sp>
      <p:pic>
        <p:nvPicPr>
          <p:cNvPr id="4" name="録音したサウンド">
            <a:hlinkClick r:id="" action="ppaction://media"/>
            <a:extLst>
              <a:ext uri="{FF2B5EF4-FFF2-40B4-BE49-F238E27FC236}">
                <a16:creationId xmlns:a16="http://schemas.microsoft.com/office/drawing/2014/main" id="{D6833DAB-5F94-04E5-DD3F-AA52C174B3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711" y="6311899"/>
            <a:ext cx="609600" cy="609600"/>
          </a:xfrm>
          <a:prstGeom prst="rect">
            <a:avLst/>
          </a:prstGeom>
        </p:spPr>
      </p:pic>
      <p:sp>
        <p:nvSpPr>
          <p:cNvPr id="5" name="四角形: 角を丸くする 4">
            <a:extLst>
              <a:ext uri="{FF2B5EF4-FFF2-40B4-BE49-F238E27FC236}">
                <a16:creationId xmlns:a16="http://schemas.microsoft.com/office/drawing/2014/main" id="{9740EEA1-3C42-1A0E-6AB5-1B06A3961751}"/>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2272586420"/>
      </p:ext>
    </p:extLst>
  </p:cSld>
  <p:clrMapOvr>
    <a:masterClrMapping/>
  </p:clrMapOvr>
  <mc:AlternateContent xmlns:mc="http://schemas.openxmlformats.org/markup-compatibility/2006" xmlns:p14="http://schemas.microsoft.com/office/powerpoint/2010/main">
    <mc:Choice Requires="p14">
      <p:transition spd="slow" p14:dur="2000" advTm="56387"/>
    </mc:Choice>
    <mc:Fallback xmlns="">
      <p:transition spd="slow" advTm="5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70E9B4-C63D-D9B5-74C5-4F66BB11E3BC}"/>
              </a:ext>
            </a:extLst>
          </p:cNvPr>
          <p:cNvSpPr>
            <a:spLocks noGrp="1"/>
          </p:cNvSpPr>
          <p:nvPr>
            <p:ph type="title"/>
          </p:nvPr>
        </p:nvSpPr>
        <p:spPr/>
        <p:txBody>
          <a:bodyPr/>
          <a:lstStyle/>
          <a:p>
            <a:r>
              <a:rPr kumimoji="1" lang="ja-JP" altLang="en-US" dirty="0"/>
              <a:t>練習問題</a:t>
            </a:r>
          </a:p>
        </p:txBody>
      </p:sp>
      <p:sp>
        <p:nvSpPr>
          <p:cNvPr id="3" name="コンテンツ プレースホルダー 2">
            <a:extLst>
              <a:ext uri="{FF2B5EF4-FFF2-40B4-BE49-F238E27FC236}">
                <a16:creationId xmlns:a16="http://schemas.microsoft.com/office/drawing/2014/main" id="{3A5FE772-16C3-0BD3-C7C9-B224B579EDEA}"/>
              </a:ext>
            </a:extLst>
          </p:cNvPr>
          <p:cNvSpPr>
            <a:spLocks noGrp="1"/>
          </p:cNvSpPr>
          <p:nvPr>
            <p:ph idx="1"/>
          </p:nvPr>
        </p:nvSpPr>
        <p:spPr/>
        <p:txBody>
          <a:bodyPr/>
          <a:lstStyle/>
          <a:p>
            <a:r>
              <a:rPr kumimoji="1" lang="ja-JP" altLang="en-US" dirty="0"/>
              <a:t>同じ問題で分配係数が</a:t>
            </a:r>
            <a:r>
              <a:rPr kumimoji="1" lang="en-US" altLang="ja-JP" dirty="0"/>
              <a:t>10</a:t>
            </a:r>
            <a:r>
              <a:rPr kumimoji="1" lang="ja-JP" altLang="en-US" dirty="0"/>
              <a:t>だった場合の</a:t>
            </a:r>
            <a:r>
              <a:rPr kumimoji="1" lang="en-US" altLang="ja-JP" dirty="0"/>
              <a:t>A,B,C</a:t>
            </a:r>
            <a:r>
              <a:rPr kumimoji="1" lang="ja-JP" altLang="en-US" dirty="0"/>
              <a:t>の油相、水相の濃度を求めなさい。</a:t>
            </a:r>
          </a:p>
        </p:txBody>
      </p:sp>
      <p:pic>
        <p:nvPicPr>
          <p:cNvPr id="4" name="録音したサウンド">
            <a:hlinkClick r:id="" action="ppaction://media"/>
            <a:extLst>
              <a:ext uri="{FF2B5EF4-FFF2-40B4-BE49-F238E27FC236}">
                <a16:creationId xmlns:a16="http://schemas.microsoft.com/office/drawing/2014/main" id="{077D537C-F03A-59C2-2005-3F3AABEE50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007099"/>
            <a:ext cx="609600" cy="609600"/>
          </a:xfrm>
          <a:prstGeom prst="rect">
            <a:avLst/>
          </a:prstGeom>
        </p:spPr>
      </p:pic>
      <p:sp>
        <p:nvSpPr>
          <p:cNvPr id="5" name="四角形: 角を丸くする 4">
            <a:extLst>
              <a:ext uri="{FF2B5EF4-FFF2-40B4-BE49-F238E27FC236}">
                <a16:creationId xmlns:a16="http://schemas.microsoft.com/office/drawing/2014/main" id="{F2AEEAA3-55DA-BE6B-770E-970D6258FA9D}"/>
              </a:ext>
            </a:extLst>
          </p:cNvPr>
          <p:cNvSpPr/>
          <p:nvPr/>
        </p:nvSpPr>
        <p:spPr>
          <a:xfrm>
            <a:off x="6526924" y="5924001"/>
            <a:ext cx="2475169"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自分で解いてみる</a:t>
            </a:r>
            <a:endParaRPr kumimoji="1" lang="en-US" altLang="ja-JP" dirty="0"/>
          </a:p>
          <a:p>
            <a:pPr algn="ctr"/>
            <a:r>
              <a:rPr kumimoji="1" lang="ja-JP" altLang="en-US" dirty="0"/>
              <a:t>解き終わったら次へ</a:t>
            </a:r>
          </a:p>
        </p:txBody>
      </p:sp>
    </p:spTree>
    <p:extLst>
      <p:ext uri="{BB962C8B-B14F-4D97-AF65-F5344CB8AC3E}">
        <p14:creationId xmlns:p14="http://schemas.microsoft.com/office/powerpoint/2010/main" val="4196793825"/>
      </p:ext>
    </p:extLst>
  </p:cSld>
  <p:clrMapOvr>
    <a:masterClrMapping/>
  </p:clrMapOvr>
  <mc:AlternateContent xmlns:mc="http://schemas.openxmlformats.org/markup-compatibility/2006" xmlns:p14="http://schemas.microsoft.com/office/powerpoint/2010/main">
    <mc:Choice Requires="p14">
      <p:transition spd="slow" p14:dur="2000" advTm="38342"/>
    </mc:Choice>
    <mc:Fallback xmlns="">
      <p:transition spd="slow" advTm="3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A8C0FB2-54E3-1F6A-7732-7104077E81BD}"/>
              </a:ext>
            </a:extLst>
          </p:cNvPr>
          <p:cNvSpPr>
            <a:spLocks noGrp="1"/>
          </p:cNvSpPr>
          <p:nvPr>
            <p:ph idx="1"/>
          </p:nvPr>
        </p:nvSpPr>
        <p:spPr>
          <a:xfrm>
            <a:off x="166915" y="442686"/>
            <a:ext cx="8773886" cy="5500914"/>
          </a:xfrm>
        </p:spPr>
        <p:txBody>
          <a:bodyPr>
            <a:normAutofit fontScale="92500" lnSpcReduction="20000"/>
          </a:bodyPr>
          <a:lstStyle/>
          <a:p>
            <a:pPr marL="0" indent="0">
              <a:buNone/>
            </a:pPr>
            <a:r>
              <a:rPr kumimoji="1" lang="ja-JP" altLang="en-US" dirty="0"/>
              <a:t>分配係数：油相：水相＝</a:t>
            </a:r>
            <a:r>
              <a:rPr kumimoji="1" lang="en-US" altLang="ja-JP" dirty="0"/>
              <a:t>10:1</a:t>
            </a:r>
            <a:endParaRPr lang="en-US" altLang="ja-JP" dirty="0"/>
          </a:p>
          <a:p>
            <a:pPr marL="0" indent="0">
              <a:buNone/>
            </a:pPr>
            <a:r>
              <a:rPr lang="en-US" altLang="ja-JP" dirty="0"/>
              <a:t>A</a:t>
            </a:r>
            <a:r>
              <a:rPr lang="ja-JP" altLang="en-US" dirty="0"/>
              <a:t>の場合：油相</a:t>
            </a:r>
            <a:r>
              <a:rPr lang="en-US" altLang="ja-JP" dirty="0"/>
              <a:t>10mL</a:t>
            </a:r>
            <a:r>
              <a:rPr lang="ja-JP" altLang="en-US" dirty="0"/>
              <a:t>、水相</a:t>
            </a:r>
            <a:r>
              <a:rPr lang="en-US" altLang="ja-JP" dirty="0"/>
              <a:t>100mL</a:t>
            </a:r>
            <a:r>
              <a:rPr lang="ja-JP" altLang="en-US" dirty="0"/>
              <a:t>（</a:t>
            </a:r>
            <a:r>
              <a:rPr lang="en-US" altLang="ja-JP" dirty="0"/>
              <a:t>10mL×10</a:t>
            </a:r>
            <a:r>
              <a:rPr lang="ja-JP" altLang="en-US" dirty="0"/>
              <a:t>）</a:t>
            </a:r>
            <a:endParaRPr lang="en-US" altLang="ja-JP" dirty="0"/>
          </a:p>
          <a:p>
            <a:r>
              <a:rPr kumimoji="1" lang="ja-JP" altLang="en-US" dirty="0"/>
              <a:t>薬物量比（油相：水相）＝</a:t>
            </a:r>
            <a:r>
              <a:rPr kumimoji="1" lang="en-US" altLang="ja-JP" dirty="0"/>
              <a:t>10</a:t>
            </a:r>
            <a:r>
              <a:rPr kumimoji="1" lang="ja-JP" altLang="en-US" dirty="0"/>
              <a:t>：</a:t>
            </a:r>
            <a:r>
              <a:rPr kumimoji="1" lang="en-US" altLang="ja-JP" dirty="0"/>
              <a:t>1</a:t>
            </a:r>
            <a:r>
              <a:rPr lang="en-US" altLang="ja-JP" dirty="0"/>
              <a:t>×10=1:1</a:t>
            </a:r>
          </a:p>
          <a:p>
            <a:r>
              <a:rPr kumimoji="1" lang="ja-JP" altLang="en-US" dirty="0"/>
              <a:t>油相の濃度</a:t>
            </a:r>
            <a:r>
              <a:rPr kumimoji="1" lang="en-US" altLang="ja-JP" dirty="0"/>
              <a:t>:1000/2÷10</a:t>
            </a:r>
            <a:r>
              <a:rPr kumimoji="1" lang="ja-JP" altLang="en-US" dirty="0"/>
              <a:t>＝</a:t>
            </a:r>
            <a:r>
              <a:rPr kumimoji="1" lang="en-US" altLang="ja-JP" dirty="0"/>
              <a:t>50mg/mL</a:t>
            </a:r>
          </a:p>
          <a:p>
            <a:r>
              <a:rPr lang="ja-JP" altLang="en-US" dirty="0"/>
              <a:t>水相の濃度</a:t>
            </a:r>
            <a:r>
              <a:rPr lang="en-US" altLang="ja-JP" dirty="0"/>
              <a:t>:1000/2÷100</a:t>
            </a:r>
            <a:r>
              <a:rPr lang="ja-JP" altLang="en-US" dirty="0"/>
              <a:t>＝</a:t>
            </a:r>
            <a:r>
              <a:rPr lang="en-US" altLang="ja-JP" dirty="0"/>
              <a:t>5mg/mL</a:t>
            </a:r>
          </a:p>
          <a:p>
            <a:pPr marL="0" indent="0">
              <a:buNone/>
            </a:pPr>
            <a:r>
              <a:rPr kumimoji="1" lang="en-US" altLang="ja-JP" dirty="0"/>
              <a:t>B</a:t>
            </a:r>
            <a:r>
              <a:rPr kumimoji="1" lang="ja-JP" altLang="en-US" dirty="0"/>
              <a:t>の場合：</a:t>
            </a:r>
            <a:r>
              <a:rPr lang="ja-JP" altLang="en-US" dirty="0"/>
              <a:t>油相</a:t>
            </a:r>
            <a:r>
              <a:rPr lang="en-US" altLang="ja-JP" dirty="0"/>
              <a:t>20mL</a:t>
            </a:r>
            <a:r>
              <a:rPr lang="ja-JP" altLang="en-US" dirty="0"/>
              <a:t>、水相</a:t>
            </a:r>
            <a:r>
              <a:rPr lang="en-US" altLang="ja-JP" dirty="0"/>
              <a:t>100mL</a:t>
            </a:r>
            <a:r>
              <a:rPr lang="ja-JP" altLang="en-US" dirty="0"/>
              <a:t>（</a:t>
            </a:r>
            <a:r>
              <a:rPr lang="en-US" altLang="ja-JP" dirty="0"/>
              <a:t>20mL×5</a:t>
            </a:r>
            <a:r>
              <a:rPr lang="ja-JP" altLang="en-US" dirty="0"/>
              <a:t>）</a:t>
            </a:r>
            <a:endParaRPr kumimoji="1" lang="en-US" altLang="ja-JP" dirty="0"/>
          </a:p>
          <a:p>
            <a:pPr marL="0" indent="0">
              <a:buNone/>
            </a:pPr>
            <a:r>
              <a:rPr kumimoji="1" lang="ja-JP" altLang="en-US" dirty="0"/>
              <a:t>薬物量比（油相：水相）＝</a:t>
            </a:r>
            <a:r>
              <a:rPr kumimoji="1" lang="en-US" altLang="ja-JP" dirty="0"/>
              <a:t>10</a:t>
            </a:r>
            <a:r>
              <a:rPr kumimoji="1" lang="ja-JP" altLang="en-US" dirty="0"/>
              <a:t>：</a:t>
            </a:r>
            <a:r>
              <a:rPr kumimoji="1" lang="en-US" altLang="ja-JP" dirty="0"/>
              <a:t>1</a:t>
            </a:r>
            <a:r>
              <a:rPr lang="en-US" altLang="ja-JP" dirty="0"/>
              <a:t>×5=2:1</a:t>
            </a:r>
          </a:p>
          <a:p>
            <a:r>
              <a:rPr kumimoji="1" lang="ja-JP" altLang="en-US" dirty="0"/>
              <a:t>油相の濃度</a:t>
            </a:r>
            <a:r>
              <a:rPr kumimoji="1" lang="en-US" altLang="ja-JP" dirty="0"/>
              <a:t>:1000×2/3÷20</a:t>
            </a:r>
            <a:r>
              <a:rPr kumimoji="1" lang="ja-JP" altLang="en-US" dirty="0"/>
              <a:t>＝</a:t>
            </a:r>
            <a:r>
              <a:rPr kumimoji="1" lang="en-US" altLang="ja-JP" dirty="0"/>
              <a:t>33mg/mL</a:t>
            </a:r>
          </a:p>
          <a:p>
            <a:r>
              <a:rPr lang="ja-JP" altLang="en-US" dirty="0"/>
              <a:t>水相の濃度</a:t>
            </a:r>
            <a:r>
              <a:rPr lang="en-US" altLang="ja-JP" dirty="0"/>
              <a:t>:1000×1/3÷100</a:t>
            </a:r>
            <a:r>
              <a:rPr lang="ja-JP" altLang="en-US" dirty="0"/>
              <a:t>＝</a:t>
            </a:r>
            <a:r>
              <a:rPr lang="en-US" altLang="ja-JP" dirty="0"/>
              <a:t>3.3mg/mL</a:t>
            </a:r>
          </a:p>
          <a:p>
            <a:pPr marL="0" indent="0">
              <a:buNone/>
            </a:pPr>
            <a:r>
              <a:rPr kumimoji="1" lang="en-US" altLang="ja-JP" dirty="0"/>
              <a:t>C</a:t>
            </a:r>
            <a:r>
              <a:rPr kumimoji="1" lang="ja-JP" altLang="en-US" dirty="0"/>
              <a:t>の場合：</a:t>
            </a:r>
            <a:r>
              <a:rPr lang="ja-JP" altLang="en-US" dirty="0"/>
              <a:t>油相</a:t>
            </a:r>
            <a:r>
              <a:rPr lang="en-US" altLang="ja-JP" dirty="0"/>
              <a:t>20mL</a:t>
            </a:r>
            <a:r>
              <a:rPr lang="ja-JP" altLang="en-US" dirty="0"/>
              <a:t>、水相</a:t>
            </a:r>
            <a:r>
              <a:rPr lang="en-US" altLang="ja-JP" dirty="0"/>
              <a:t>200mL</a:t>
            </a:r>
            <a:r>
              <a:rPr lang="ja-JP" altLang="en-US" dirty="0"/>
              <a:t>（</a:t>
            </a:r>
            <a:r>
              <a:rPr lang="en-US" altLang="ja-JP" dirty="0"/>
              <a:t>20mL×10)</a:t>
            </a:r>
            <a:endParaRPr kumimoji="1" lang="en-US" altLang="ja-JP" dirty="0"/>
          </a:p>
          <a:p>
            <a:pPr marL="0" indent="0">
              <a:buNone/>
            </a:pPr>
            <a:r>
              <a:rPr kumimoji="1" lang="ja-JP" altLang="en-US" dirty="0"/>
              <a:t>薬物量比（油相：水相）＝</a:t>
            </a:r>
            <a:r>
              <a:rPr kumimoji="1" lang="en-US" altLang="ja-JP" dirty="0"/>
              <a:t>10</a:t>
            </a:r>
            <a:r>
              <a:rPr kumimoji="1" lang="ja-JP" altLang="en-US" dirty="0"/>
              <a:t>：</a:t>
            </a:r>
            <a:r>
              <a:rPr kumimoji="1" lang="en-US" altLang="ja-JP" dirty="0"/>
              <a:t>1</a:t>
            </a:r>
            <a:r>
              <a:rPr lang="en-US" altLang="ja-JP" dirty="0"/>
              <a:t>×10=1:1</a:t>
            </a:r>
          </a:p>
          <a:p>
            <a:r>
              <a:rPr kumimoji="1" lang="ja-JP" altLang="en-US" dirty="0"/>
              <a:t>油相の濃度</a:t>
            </a:r>
            <a:r>
              <a:rPr kumimoji="1" lang="en-US" altLang="ja-JP" dirty="0"/>
              <a:t>:1000/2÷20</a:t>
            </a:r>
            <a:r>
              <a:rPr kumimoji="1" lang="ja-JP" altLang="en-US" dirty="0"/>
              <a:t>＝</a:t>
            </a:r>
            <a:r>
              <a:rPr kumimoji="1" lang="en-US" altLang="ja-JP" dirty="0"/>
              <a:t>25mg/mL</a:t>
            </a:r>
          </a:p>
          <a:p>
            <a:r>
              <a:rPr lang="ja-JP" altLang="en-US" dirty="0"/>
              <a:t>水相の濃度</a:t>
            </a:r>
            <a:r>
              <a:rPr lang="en-US" altLang="ja-JP" dirty="0"/>
              <a:t>:1000/2÷200</a:t>
            </a:r>
            <a:r>
              <a:rPr lang="ja-JP" altLang="en-US" dirty="0"/>
              <a:t>＝</a:t>
            </a:r>
            <a:r>
              <a:rPr lang="en-US" altLang="ja-JP" dirty="0"/>
              <a:t>2.5mg/mL</a:t>
            </a:r>
          </a:p>
          <a:p>
            <a:endParaRPr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4" name="四角形: 角を丸くする 3">
            <a:extLst>
              <a:ext uri="{FF2B5EF4-FFF2-40B4-BE49-F238E27FC236}">
                <a16:creationId xmlns:a16="http://schemas.microsoft.com/office/drawing/2014/main" id="{6C7FDD1B-5E01-7F5E-402B-9B1CE6B6A71E}"/>
              </a:ext>
            </a:extLst>
          </p:cNvPr>
          <p:cNvSpPr/>
          <p:nvPr/>
        </p:nvSpPr>
        <p:spPr>
          <a:xfrm>
            <a:off x="6936106" y="6109349"/>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5" name="録音したサウンド">
            <a:hlinkClick r:id="" action="ppaction://media"/>
            <a:extLst>
              <a:ext uri="{FF2B5EF4-FFF2-40B4-BE49-F238E27FC236}">
                <a16:creationId xmlns:a16="http://schemas.microsoft.com/office/drawing/2014/main" id="{36A92955-175D-3D48-AD29-3F5C30058D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48" y="5943600"/>
            <a:ext cx="609600" cy="609600"/>
          </a:xfrm>
          <a:prstGeom prst="rect">
            <a:avLst/>
          </a:prstGeom>
        </p:spPr>
      </p:pic>
    </p:spTree>
    <p:extLst>
      <p:ext uri="{BB962C8B-B14F-4D97-AF65-F5344CB8AC3E}">
        <p14:creationId xmlns:p14="http://schemas.microsoft.com/office/powerpoint/2010/main" val="3058510992"/>
      </p:ext>
    </p:extLst>
  </p:cSld>
  <p:clrMapOvr>
    <a:masterClrMapping/>
  </p:clrMapOvr>
  <mc:AlternateContent xmlns:mc="http://schemas.openxmlformats.org/markup-compatibility/2006" xmlns:p14="http://schemas.microsoft.com/office/powerpoint/2010/main">
    <mc:Choice Requires="p14">
      <p:transition spd="slow" p14:dur="2000" advTm="175809"/>
    </mc:Choice>
    <mc:Fallback xmlns="">
      <p:transition spd="slow" advTm="17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49E1B7-1EC1-4BBC-AE16-6DC03D2A996E}"/>
              </a:ext>
            </a:extLst>
          </p:cNvPr>
          <p:cNvSpPr>
            <a:spLocks noGrp="1"/>
          </p:cNvSpPr>
          <p:nvPr>
            <p:ph type="title"/>
          </p:nvPr>
        </p:nvSpPr>
        <p:spPr/>
        <p:txBody>
          <a:bodyPr/>
          <a:lstStyle/>
          <a:p>
            <a:r>
              <a:rPr kumimoji="1" lang="ja-JP" altLang="en-US" dirty="0"/>
              <a:t>２）濃度を計算で求める方法</a:t>
            </a:r>
          </a:p>
        </p:txBody>
      </p:sp>
      <p:sp>
        <p:nvSpPr>
          <p:cNvPr id="3" name="コンテンツ プレースホルダー 2">
            <a:extLst>
              <a:ext uri="{FF2B5EF4-FFF2-40B4-BE49-F238E27FC236}">
                <a16:creationId xmlns:a16="http://schemas.microsoft.com/office/drawing/2014/main" id="{0DC26156-3216-CB63-2276-AB5ABF9A46AE}"/>
              </a:ext>
            </a:extLst>
          </p:cNvPr>
          <p:cNvSpPr>
            <a:spLocks noGrp="1"/>
          </p:cNvSpPr>
          <p:nvPr>
            <p:ph idx="1"/>
          </p:nvPr>
        </p:nvSpPr>
        <p:spPr/>
        <p:txBody>
          <a:bodyPr/>
          <a:lstStyle/>
          <a:p>
            <a:r>
              <a:rPr lang="ja-JP" altLang="en-US" dirty="0"/>
              <a:t>これは青本で書かれているやり方です。（説明は少し違うかもしれませんが）</a:t>
            </a:r>
            <a:endParaRPr lang="en-US" altLang="ja-JP" dirty="0"/>
          </a:p>
          <a:p>
            <a:r>
              <a:rPr lang="ja-JP" altLang="en-US" dirty="0"/>
              <a:t>水相の濃度を</a:t>
            </a:r>
            <a:r>
              <a:rPr lang="en-US" altLang="ja-JP" dirty="0"/>
              <a:t>X</a:t>
            </a:r>
            <a:r>
              <a:rPr lang="ja-JP" altLang="en-US" dirty="0"/>
              <a:t>とすると油相の濃度は</a:t>
            </a:r>
            <a:r>
              <a:rPr lang="en-US" altLang="ja-JP" dirty="0"/>
              <a:t>1000X</a:t>
            </a:r>
            <a:r>
              <a:rPr lang="ja-JP" altLang="en-US" dirty="0"/>
              <a:t>になることを利用する。</a:t>
            </a:r>
            <a:endParaRPr lang="en-US" altLang="ja-JP" dirty="0"/>
          </a:p>
          <a:p>
            <a:r>
              <a:rPr kumimoji="1" lang="ja-JP" altLang="en-US" dirty="0"/>
              <a:t>やっていることは１の方法と一緒だが、自分の中で理解しやすい方で正解を導いてください。</a:t>
            </a:r>
          </a:p>
        </p:txBody>
      </p:sp>
      <p:pic>
        <p:nvPicPr>
          <p:cNvPr id="4" name="録音したサウンド">
            <a:hlinkClick r:id="" action="ppaction://media"/>
            <a:extLst>
              <a:ext uri="{FF2B5EF4-FFF2-40B4-BE49-F238E27FC236}">
                <a16:creationId xmlns:a16="http://schemas.microsoft.com/office/drawing/2014/main" id="{86FBB3B0-9401-59BC-1F46-4EA0FF207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872163"/>
            <a:ext cx="609600" cy="609600"/>
          </a:xfrm>
          <a:prstGeom prst="rect">
            <a:avLst/>
          </a:prstGeom>
        </p:spPr>
      </p:pic>
      <p:sp>
        <p:nvSpPr>
          <p:cNvPr id="5" name="四角形: 角を丸くする 4">
            <a:extLst>
              <a:ext uri="{FF2B5EF4-FFF2-40B4-BE49-F238E27FC236}">
                <a16:creationId xmlns:a16="http://schemas.microsoft.com/office/drawing/2014/main" id="{8413C8F4-B6E1-7511-07DF-E846498D324D}"/>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読んだら次へ</a:t>
            </a:r>
          </a:p>
        </p:txBody>
      </p:sp>
    </p:spTree>
    <p:extLst>
      <p:ext uri="{BB962C8B-B14F-4D97-AF65-F5344CB8AC3E}">
        <p14:creationId xmlns:p14="http://schemas.microsoft.com/office/powerpoint/2010/main" val="399342501"/>
      </p:ext>
    </p:extLst>
  </p:cSld>
  <p:clrMapOvr>
    <a:masterClrMapping/>
  </p:clrMapOvr>
  <mc:AlternateContent xmlns:mc="http://schemas.openxmlformats.org/markup-compatibility/2006" xmlns:p14="http://schemas.microsoft.com/office/powerpoint/2010/main">
    <mc:Choice Requires="p14">
      <p:transition spd="slow" p14:dur="2000" advTm="38037"/>
    </mc:Choice>
    <mc:Fallback xmlns="">
      <p:transition spd="slow" advTm="38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CD8BB-8F4B-DA60-E64C-69A6F7E76D3F}"/>
              </a:ext>
            </a:extLst>
          </p:cNvPr>
          <p:cNvSpPr>
            <a:spLocks noGrp="1"/>
          </p:cNvSpPr>
          <p:nvPr>
            <p:ph type="title"/>
          </p:nvPr>
        </p:nvSpPr>
        <p:spPr/>
        <p:txBody>
          <a:bodyPr/>
          <a:lstStyle/>
          <a:p>
            <a:r>
              <a:rPr lang="en-US" altLang="ja-JP" dirty="0"/>
              <a:t>A</a:t>
            </a:r>
            <a:r>
              <a:rPr lang="ja-JP" altLang="en-US" dirty="0"/>
              <a:t>の場合の濃度を計算してみる</a:t>
            </a:r>
            <a:endParaRPr kumimoji="1" lang="ja-JP" altLang="en-US" dirty="0"/>
          </a:p>
        </p:txBody>
      </p:sp>
      <p:sp>
        <p:nvSpPr>
          <p:cNvPr id="3" name="コンテンツ プレースホルダー 2">
            <a:extLst>
              <a:ext uri="{FF2B5EF4-FFF2-40B4-BE49-F238E27FC236}">
                <a16:creationId xmlns:a16="http://schemas.microsoft.com/office/drawing/2014/main" id="{B14D7CB6-7614-B8F5-0A71-7023C7E2BDFD}"/>
              </a:ext>
            </a:extLst>
          </p:cNvPr>
          <p:cNvSpPr>
            <a:spLocks noGrp="1"/>
          </p:cNvSpPr>
          <p:nvPr>
            <p:ph idx="1"/>
          </p:nvPr>
        </p:nvSpPr>
        <p:spPr/>
        <p:txBody>
          <a:bodyPr>
            <a:normAutofit fontScale="92500"/>
          </a:bodyPr>
          <a:lstStyle/>
          <a:p>
            <a:r>
              <a:rPr lang="ja-JP" altLang="en-US" dirty="0"/>
              <a:t>水相</a:t>
            </a:r>
            <a:r>
              <a:rPr lang="en-US" altLang="ja-JP" dirty="0"/>
              <a:t>(100mL)</a:t>
            </a:r>
            <a:r>
              <a:rPr lang="ja-JP" altLang="en-US" dirty="0"/>
              <a:t>の濃度：</a:t>
            </a:r>
            <a:r>
              <a:rPr lang="en-US" altLang="ja-JP" dirty="0"/>
              <a:t>X(mg/mL)</a:t>
            </a:r>
          </a:p>
          <a:p>
            <a:r>
              <a:rPr kumimoji="1" lang="ja-JP" altLang="en-US" dirty="0"/>
              <a:t>油相</a:t>
            </a:r>
            <a:r>
              <a:rPr kumimoji="1" lang="en-US" altLang="ja-JP" dirty="0"/>
              <a:t>(10mL)</a:t>
            </a:r>
            <a:r>
              <a:rPr kumimoji="1" lang="ja-JP" altLang="en-US" dirty="0"/>
              <a:t>の濃度：</a:t>
            </a:r>
            <a:r>
              <a:rPr kumimoji="1" lang="en-US" altLang="ja-JP" dirty="0"/>
              <a:t>1000X(mg/mL)</a:t>
            </a:r>
          </a:p>
          <a:p>
            <a:r>
              <a:rPr lang="ja-JP" altLang="en-US" dirty="0"/>
              <a:t>全体の重量は</a:t>
            </a:r>
            <a:r>
              <a:rPr lang="en-US" altLang="ja-JP" dirty="0"/>
              <a:t>1000mg</a:t>
            </a:r>
            <a:r>
              <a:rPr lang="ja-JP" altLang="en-US" dirty="0"/>
              <a:t>だから</a:t>
            </a:r>
            <a:endParaRPr lang="en-US" altLang="ja-JP" dirty="0"/>
          </a:p>
          <a:p>
            <a:r>
              <a:rPr lang="en-US" altLang="ja-JP" dirty="0"/>
              <a:t>X(mg/mL)×100(mL)</a:t>
            </a:r>
            <a:r>
              <a:rPr lang="ja-JP" altLang="en-US" dirty="0"/>
              <a:t>＋</a:t>
            </a:r>
            <a:r>
              <a:rPr lang="en-US" altLang="ja-JP" dirty="0"/>
              <a:t>1000X (mg/mL)× ×10(mL)</a:t>
            </a:r>
            <a:r>
              <a:rPr lang="ja-JP" altLang="en-US" dirty="0"/>
              <a:t>＝</a:t>
            </a:r>
            <a:r>
              <a:rPr lang="en-US" altLang="ja-JP" dirty="0"/>
              <a:t>1000mg</a:t>
            </a:r>
          </a:p>
          <a:p>
            <a:r>
              <a:rPr lang="en-US" altLang="ja-JP" dirty="0"/>
              <a:t>100X</a:t>
            </a:r>
            <a:r>
              <a:rPr lang="ja-JP" altLang="en-US" dirty="0"/>
              <a:t>＋</a:t>
            </a:r>
            <a:r>
              <a:rPr lang="en-US" altLang="ja-JP" dirty="0"/>
              <a:t>10000X=10100X=1000mg</a:t>
            </a:r>
            <a:r>
              <a:rPr lang="ja-JP" altLang="en-US" dirty="0"/>
              <a:t>　</a:t>
            </a:r>
            <a:endParaRPr lang="en-US" altLang="ja-JP" dirty="0"/>
          </a:p>
          <a:p>
            <a:r>
              <a:rPr lang="ja-JP" altLang="en-US" dirty="0"/>
              <a:t>水層の濃度</a:t>
            </a:r>
            <a:r>
              <a:rPr lang="en-US" altLang="ja-JP" dirty="0"/>
              <a:t>X=1000/10100</a:t>
            </a:r>
            <a:r>
              <a:rPr lang="ja-JP" altLang="en-US" dirty="0"/>
              <a:t>≒</a:t>
            </a:r>
            <a:r>
              <a:rPr lang="en-US" altLang="ja-JP" dirty="0"/>
              <a:t>1/10=0.1(mg/mL)</a:t>
            </a:r>
          </a:p>
          <a:p>
            <a:r>
              <a:rPr kumimoji="1" lang="ja-JP" altLang="en-US" dirty="0"/>
              <a:t>油相の薬物量は</a:t>
            </a:r>
            <a:r>
              <a:rPr kumimoji="1" lang="en-US" altLang="ja-JP" dirty="0"/>
              <a:t>1000X</a:t>
            </a:r>
            <a:r>
              <a:rPr kumimoji="1" lang="ja-JP" altLang="en-US" dirty="0"/>
              <a:t>＝</a:t>
            </a:r>
            <a:r>
              <a:rPr kumimoji="1" lang="en-US" altLang="ja-JP" dirty="0"/>
              <a:t>1000×0.1=100</a:t>
            </a:r>
            <a:r>
              <a:rPr kumimoji="1" lang="ja-JP" altLang="en-US" dirty="0"/>
              <a:t>、</a:t>
            </a:r>
            <a:endParaRPr kumimoji="1" lang="en-US" altLang="ja-JP" dirty="0"/>
          </a:p>
          <a:p>
            <a:pPr marL="0" indent="0">
              <a:buNone/>
            </a:pPr>
            <a:r>
              <a:rPr kumimoji="1" lang="ja-JP" altLang="en-US" dirty="0"/>
              <a:t>なので油相の濃度は約</a:t>
            </a:r>
            <a:r>
              <a:rPr kumimoji="1" lang="en-US" altLang="ja-JP" dirty="0"/>
              <a:t>100mg/mL</a:t>
            </a:r>
          </a:p>
        </p:txBody>
      </p:sp>
      <p:pic>
        <p:nvPicPr>
          <p:cNvPr id="4" name="録音したサウンド">
            <a:hlinkClick r:id="" action="ppaction://media"/>
            <a:extLst>
              <a:ext uri="{FF2B5EF4-FFF2-40B4-BE49-F238E27FC236}">
                <a16:creationId xmlns:a16="http://schemas.microsoft.com/office/drawing/2014/main" id="{E077B01C-09DA-F45B-7E57-A3AE13848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063052"/>
            <a:ext cx="609600" cy="609600"/>
          </a:xfrm>
          <a:prstGeom prst="rect">
            <a:avLst/>
          </a:prstGeom>
        </p:spPr>
      </p:pic>
      <p:sp>
        <p:nvSpPr>
          <p:cNvPr id="5" name="四角形: 角を丸くする 4">
            <a:extLst>
              <a:ext uri="{FF2B5EF4-FFF2-40B4-BE49-F238E27FC236}">
                <a16:creationId xmlns:a16="http://schemas.microsoft.com/office/drawing/2014/main" id="{7A74F217-A510-3C6E-83C9-64C805C7266C}"/>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959347664"/>
      </p:ext>
    </p:extLst>
  </p:cSld>
  <p:clrMapOvr>
    <a:masterClrMapping/>
  </p:clrMapOvr>
  <mc:AlternateContent xmlns:mc="http://schemas.openxmlformats.org/markup-compatibility/2006" xmlns:p14="http://schemas.microsoft.com/office/powerpoint/2010/main">
    <mc:Choice Requires="p14">
      <p:transition spd="slow" p14:dur="2000" advTm="69761"/>
    </mc:Choice>
    <mc:Fallback xmlns="">
      <p:transition spd="slow" advTm="6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185AC-D69F-FA9B-8F97-23919ADADCEE}"/>
              </a:ext>
            </a:extLst>
          </p:cNvPr>
          <p:cNvSpPr>
            <a:spLocks noGrp="1"/>
          </p:cNvSpPr>
          <p:nvPr>
            <p:ph type="title"/>
          </p:nvPr>
        </p:nvSpPr>
        <p:spPr>
          <a:xfrm>
            <a:off x="628650" y="1020871"/>
            <a:ext cx="7886700" cy="3771846"/>
          </a:xfrm>
        </p:spPr>
        <p:txBody>
          <a:bodyPr>
            <a:normAutofit fontScale="90000"/>
          </a:bodyPr>
          <a:lstStyle/>
          <a:p>
            <a:pPr algn="ctr"/>
            <a:r>
              <a:rPr kumimoji="1" lang="ja-JP" altLang="en-US" dirty="0"/>
              <a:t>国家試験問題対策</a:t>
            </a:r>
            <a:br>
              <a:rPr kumimoji="1" lang="en-US" altLang="ja-JP" dirty="0"/>
            </a:br>
            <a:br>
              <a:rPr kumimoji="1" lang="en-US" altLang="ja-JP" dirty="0"/>
            </a:br>
            <a:r>
              <a:rPr kumimoji="1" lang="en-US" altLang="ja-JP" dirty="0"/>
              <a:t>2</a:t>
            </a:r>
            <a:r>
              <a:rPr kumimoji="1" lang="ja-JP" altLang="en-US" dirty="0"/>
              <a:t>章化学物質の分析</a:t>
            </a:r>
            <a:br>
              <a:rPr kumimoji="1" lang="en-US" altLang="ja-JP" dirty="0"/>
            </a:br>
            <a:r>
              <a:rPr kumimoji="1" lang="en-US" altLang="ja-JP" dirty="0"/>
              <a:t>2.</a:t>
            </a:r>
            <a:r>
              <a:rPr kumimoji="1" lang="ja-JP" altLang="en-US" dirty="0"/>
              <a:t>溶液中の化学平衡</a:t>
            </a:r>
            <a:br>
              <a:rPr kumimoji="1" lang="en-US" altLang="ja-JP" dirty="0"/>
            </a:br>
            <a:r>
              <a:rPr kumimoji="1" lang="ja-JP" altLang="en-US" dirty="0"/>
              <a:t>分配係数の計算</a:t>
            </a:r>
            <a:br>
              <a:rPr kumimoji="1" lang="en-US" altLang="ja-JP" dirty="0"/>
            </a:br>
            <a:br>
              <a:rPr kumimoji="1" lang="en-US" altLang="ja-JP" dirty="0"/>
            </a:br>
            <a:r>
              <a:rPr kumimoji="1" lang="ja-JP" altLang="en-US" dirty="0"/>
              <a:t>問</a:t>
            </a:r>
            <a:r>
              <a:rPr kumimoji="1" lang="en-US" altLang="ja-JP" dirty="0"/>
              <a:t>9</a:t>
            </a:r>
            <a:r>
              <a:rPr kumimoji="1" lang="ja-JP" altLang="en-US" dirty="0"/>
              <a:t>　（ｐ</a:t>
            </a:r>
            <a:r>
              <a:rPr kumimoji="1" lang="en-US" altLang="ja-JP" dirty="0"/>
              <a:t>184)</a:t>
            </a:r>
            <a:endParaRPr kumimoji="1" lang="ja-JP" altLang="en-US" dirty="0"/>
          </a:p>
        </p:txBody>
      </p:sp>
      <p:pic>
        <p:nvPicPr>
          <p:cNvPr id="4" name="録音したサウンド">
            <a:hlinkClick r:id="" action="ppaction://media"/>
            <a:extLst>
              <a:ext uri="{FF2B5EF4-FFF2-40B4-BE49-F238E27FC236}">
                <a16:creationId xmlns:a16="http://schemas.microsoft.com/office/drawing/2014/main" id="{84029D6B-6F2F-0FFF-E2D0-2D5812FD9D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5007" y="5837129"/>
            <a:ext cx="609600" cy="609600"/>
          </a:xfrm>
          <a:prstGeom prst="rect">
            <a:avLst/>
          </a:prstGeom>
        </p:spPr>
      </p:pic>
    </p:spTree>
    <p:extLst>
      <p:ext uri="{BB962C8B-B14F-4D97-AF65-F5344CB8AC3E}">
        <p14:creationId xmlns:p14="http://schemas.microsoft.com/office/powerpoint/2010/main" val="4269933538"/>
      </p:ext>
    </p:extLst>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CD8BB-8F4B-DA60-E64C-69A6F7E76D3F}"/>
              </a:ext>
            </a:extLst>
          </p:cNvPr>
          <p:cNvSpPr>
            <a:spLocks noGrp="1"/>
          </p:cNvSpPr>
          <p:nvPr>
            <p:ph type="title"/>
          </p:nvPr>
        </p:nvSpPr>
        <p:spPr/>
        <p:txBody>
          <a:bodyPr/>
          <a:lstStyle/>
          <a:p>
            <a:r>
              <a:rPr lang="en-US" altLang="ja-JP" dirty="0"/>
              <a:t>B</a:t>
            </a:r>
            <a:r>
              <a:rPr lang="ja-JP" altLang="en-US" dirty="0"/>
              <a:t>の場合の濃度を計算してみる</a:t>
            </a:r>
            <a:endParaRPr kumimoji="1" lang="ja-JP" altLang="en-US" dirty="0"/>
          </a:p>
        </p:txBody>
      </p:sp>
      <p:sp>
        <p:nvSpPr>
          <p:cNvPr id="3" name="コンテンツ プレースホルダー 2">
            <a:extLst>
              <a:ext uri="{FF2B5EF4-FFF2-40B4-BE49-F238E27FC236}">
                <a16:creationId xmlns:a16="http://schemas.microsoft.com/office/drawing/2014/main" id="{B14D7CB6-7614-B8F5-0A71-7023C7E2BDFD}"/>
              </a:ext>
            </a:extLst>
          </p:cNvPr>
          <p:cNvSpPr>
            <a:spLocks noGrp="1"/>
          </p:cNvSpPr>
          <p:nvPr>
            <p:ph idx="1"/>
          </p:nvPr>
        </p:nvSpPr>
        <p:spPr/>
        <p:txBody>
          <a:bodyPr/>
          <a:lstStyle/>
          <a:p>
            <a:r>
              <a:rPr lang="ja-JP" altLang="en-US" dirty="0"/>
              <a:t>水相</a:t>
            </a:r>
            <a:r>
              <a:rPr lang="en-US" altLang="ja-JP" dirty="0"/>
              <a:t>(100mL)</a:t>
            </a:r>
            <a:r>
              <a:rPr lang="ja-JP" altLang="en-US" dirty="0"/>
              <a:t>の濃度：</a:t>
            </a:r>
            <a:r>
              <a:rPr lang="en-US" altLang="ja-JP" dirty="0"/>
              <a:t>X(mg/mL)</a:t>
            </a:r>
          </a:p>
          <a:p>
            <a:r>
              <a:rPr kumimoji="1" lang="ja-JP" altLang="en-US" dirty="0"/>
              <a:t>油相</a:t>
            </a:r>
            <a:r>
              <a:rPr kumimoji="1" lang="en-US" altLang="ja-JP" dirty="0"/>
              <a:t>(20mL)</a:t>
            </a:r>
            <a:r>
              <a:rPr kumimoji="1" lang="ja-JP" altLang="en-US" dirty="0"/>
              <a:t>の濃度：</a:t>
            </a:r>
            <a:r>
              <a:rPr kumimoji="1" lang="en-US" altLang="ja-JP" dirty="0"/>
              <a:t>1000X(mg/mL)</a:t>
            </a:r>
          </a:p>
          <a:p>
            <a:r>
              <a:rPr lang="ja-JP" altLang="en-US" dirty="0"/>
              <a:t>全体の重量は</a:t>
            </a:r>
            <a:r>
              <a:rPr lang="en-US" altLang="ja-JP" dirty="0"/>
              <a:t>1000mg</a:t>
            </a:r>
            <a:r>
              <a:rPr lang="ja-JP" altLang="en-US" dirty="0"/>
              <a:t>だから</a:t>
            </a:r>
            <a:endParaRPr lang="en-US" altLang="ja-JP" dirty="0"/>
          </a:p>
          <a:p>
            <a:r>
              <a:rPr lang="en-US" altLang="ja-JP" dirty="0"/>
              <a:t>X×100(mL)</a:t>
            </a:r>
            <a:r>
              <a:rPr lang="ja-JP" altLang="en-US" dirty="0"/>
              <a:t>＋</a:t>
            </a:r>
            <a:r>
              <a:rPr lang="en-US" altLang="ja-JP" dirty="0"/>
              <a:t>1000X×20(mL)</a:t>
            </a:r>
            <a:r>
              <a:rPr lang="ja-JP" altLang="en-US" dirty="0"/>
              <a:t>＝</a:t>
            </a:r>
            <a:r>
              <a:rPr lang="en-US" altLang="ja-JP" dirty="0"/>
              <a:t>1000</a:t>
            </a:r>
          </a:p>
          <a:p>
            <a:r>
              <a:rPr lang="ja-JP" altLang="en-US" dirty="0"/>
              <a:t>水相の濃度（</a:t>
            </a:r>
            <a:r>
              <a:rPr lang="en-US" altLang="ja-JP" dirty="0"/>
              <a:t>X)</a:t>
            </a:r>
            <a:r>
              <a:rPr lang="ja-JP" altLang="en-US" dirty="0"/>
              <a:t>は</a:t>
            </a:r>
            <a:r>
              <a:rPr lang="en-US" altLang="ja-JP" dirty="0"/>
              <a:t>20100X=1000</a:t>
            </a:r>
            <a:r>
              <a:rPr lang="ja-JP" altLang="en-US" dirty="0"/>
              <a:t>　</a:t>
            </a:r>
            <a:r>
              <a:rPr lang="en-US" altLang="ja-JP" dirty="0"/>
              <a:t>X=1000/20100</a:t>
            </a:r>
            <a:r>
              <a:rPr lang="ja-JP" altLang="en-US" dirty="0"/>
              <a:t> ≒ </a:t>
            </a:r>
            <a:r>
              <a:rPr lang="en-US" altLang="ja-JP" dirty="0"/>
              <a:t>1/20</a:t>
            </a:r>
            <a:r>
              <a:rPr lang="ja-JP" altLang="en-US" dirty="0"/>
              <a:t>＝</a:t>
            </a:r>
            <a:r>
              <a:rPr lang="en-US" altLang="ja-JP" dirty="0"/>
              <a:t>0.05(mg/mL)</a:t>
            </a:r>
          </a:p>
          <a:p>
            <a:r>
              <a:rPr kumimoji="1" lang="ja-JP" altLang="en-US" dirty="0"/>
              <a:t>油相の濃度は</a:t>
            </a:r>
            <a:r>
              <a:rPr kumimoji="1" lang="en-US" altLang="ja-JP" dirty="0"/>
              <a:t>1000X</a:t>
            </a:r>
            <a:r>
              <a:rPr kumimoji="1" lang="ja-JP" altLang="en-US" dirty="0"/>
              <a:t>なので、</a:t>
            </a:r>
            <a:r>
              <a:rPr kumimoji="1" lang="en-US" altLang="ja-JP" dirty="0"/>
              <a:t>0.05×1000</a:t>
            </a:r>
            <a:r>
              <a:rPr kumimoji="1" lang="ja-JP" altLang="en-US" dirty="0"/>
              <a:t>＝</a:t>
            </a:r>
            <a:r>
              <a:rPr kumimoji="1" lang="en-US" altLang="ja-JP" dirty="0"/>
              <a:t>50mg/mL</a:t>
            </a:r>
            <a:endParaRPr kumimoji="1" lang="ja-JP" altLang="en-US" dirty="0"/>
          </a:p>
        </p:txBody>
      </p:sp>
      <p:pic>
        <p:nvPicPr>
          <p:cNvPr id="4" name="録音したサウンド">
            <a:hlinkClick r:id="" action="ppaction://media"/>
            <a:extLst>
              <a:ext uri="{FF2B5EF4-FFF2-40B4-BE49-F238E27FC236}">
                <a16:creationId xmlns:a16="http://schemas.microsoft.com/office/drawing/2014/main" id="{F1C1AF29-1518-B201-3B75-753AA6918A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9241" y="6120008"/>
            <a:ext cx="609600" cy="609600"/>
          </a:xfrm>
          <a:prstGeom prst="rect">
            <a:avLst/>
          </a:prstGeom>
        </p:spPr>
      </p:pic>
      <p:sp>
        <p:nvSpPr>
          <p:cNvPr id="5" name="四角形: 角を丸くする 4">
            <a:extLst>
              <a:ext uri="{FF2B5EF4-FFF2-40B4-BE49-F238E27FC236}">
                <a16:creationId xmlns:a16="http://schemas.microsoft.com/office/drawing/2014/main" id="{65A42160-8E2E-CA97-99EA-18B33BF22D9C}"/>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1166884020"/>
      </p:ext>
    </p:extLst>
  </p:cSld>
  <p:clrMapOvr>
    <a:masterClrMapping/>
  </p:clrMapOvr>
  <mc:AlternateContent xmlns:mc="http://schemas.openxmlformats.org/markup-compatibility/2006" xmlns:p14="http://schemas.microsoft.com/office/powerpoint/2010/main">
    <mc:Choice Requires="p14">
      <p:transition spd="slow" p14:dur="2000" advTm="54667"/>
    </mc:Choice>
    <mc:Fallback xmlns="">
      <p:transition spd="slow" advTm="5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CD8BB-8F4B-DA60-E64C-69A6F7E76D3F}"/>
              </a:ext>
            </a:extLst>
          </p:cNvPr>
          <p:cNvSpPr>
            <a:spLocks noGrp="1"/>
          </p:cNvSpPr>
          <p:nvPr>
            <p:ph type="title"/>
          </p:nvPr>
        </p:nvSpPr>
        <p:spPr/>
        <p:txBody>
          <a:bodyPr/>
          <a:lstStyle/>
          <a:p>
            <a:r>
              <a:rPr lang="en-US" altLang="ja-JP" dirty="0"/>
              <a:t>C</a:t>
            </a:r>
            <a:r>
              <a:rPr lang="ja-JP" altLang="en-US" dirty="0"/>
              <a:t>の場合の濃度を計算してみる</a:t>
            </a:r>
            <a:endParaRPr kumimoji="1" lang="ja-JP" altLang="en-US" dirty="0"/>
          </a:p>
        </p:txBody>
      </p:sp>
      <p:sp>
        <p:nvSpPr>
          <p:cNvPr id="3" name="コンテンツ プレースホルダー 2">
            <a:extLst>
              <a:ext uri="{FF2B5EF4-FFF2-40B4-BE49-F238E27FC236}">
                <a16:creationId xmlns:a16="http://schemas.microsoft.com/office/drawing/2014/main" id="{B14D7CB6-7614-B8F5-0A71-7023C7E2BDFD}"/>
              </a:ext>
            </a:extLst>
          </p:cNvPr>
          <p:cNvSpPr>
            <a:spLocks noGrp="1"/>
          </p:cNvSpPr>
          <p:nvPr>
            <p:ph idx="1"/>
          </p:nvPr>
        </p:nvSpPr>
        <p:spPr/>
        <p:txBody>
          <a:bodyPr/>
          <a:lstStyle/>
          <a:p>
            <a:r>
              <a:rPr lang="ja-JP" altLang="en-US" dirty="0"/>
              <a:t>水相</a:t>
            </a:r>
            <a:r>
              <a:rPr lang="en-US" altLang="ja-JP" dirty="0"/>
              <a:t>(200mL)</a:t>
            </a:r>
            <a:r>
              <a:rPr lang="ja-JP" altLang="en-US" dirty="0"/>
              <a:t>の濃度：</a:t>
            </a:r>
            <a:r>
              <a:rPr lang="en-US" altLang="ja-JP" dirty="0"/>
              <a:t>X(mg/mL)</a:t>
            </a:r>
          </a:p>
          <a:p>
            <a:r>
              <a:rPr kumimoji="1" lang="ja-JP" altLang="en-US" dirty="0"/>
              <a:t>油相</a:t>
            </a:r>
            <a:r>
              <a:rPr kumimoji="1" lang="en-US" altLang="ja-JP" dirty="0"/>
              <a:t>(20mL)</a:t>
            </a:r>
            <a:r>
              <a:rPr kumimoji="1" lang="ja-JP" altLang="en-US" dirty="0"/>
              <a:t>の濃度：</a:t>
            </a:r>
            <a:r>
              <a:rPr kumimoji="1" lang="en-US" altLang="ja-JP" dirty="0"/>
              <a:t>1000X(mg/mL)</a:t>
            </a:r>
          </a:p>
          <a:p>
            <a:r>
              <a:rPr lang="ja-JP" altLang="en-US" dirty="0"/>
              <a:t>全体の重量は</a:t>
            </a:r>
            <a:r>
              <a:rPr lang="en-US" altLang="ja-JP" dirty="0"/>
              <a:t>1000mg</a:t>
            </a:r>
            <a:r>
              <a:rPr lang="ja-JP" altLang="en-US" dirty="0"/>
              <a:t>だから</a:t>
            </a:r>
            <a:endParaRPr lang="en-US" altLang="ja-JP" dirty="0"/>
          </a:p>
          <a:p>
            <a:r>
              <a:rPr lang="en-US" altLang="ja-JP" dirty="0"/>
              <a:t>X×200</a:t>
            </a:r>
            <a:r>
              <a:rPr lang="ja-JP" altLang="en-US" dirty="0"/>
              <a:t>＋</a:t>
            </a:r>
            <a:r>
              <a:rPr lang="en-US" altLang="ja-JP" dirty="0"/>
              <a:t>1000X×20</a:t>
            </a:r>
            <a:r>
              <a:rPr lang="ja-JP" altLang="en-US" dirty="0"/>
              <a:t>＝</a:t>
            </a:r>
            <a:r>
              <a:rPr lang="en-US" altLang="ja-JP" dirty="0"/>
              <a:t>1000</a:t>
            </a:r>
          </a:p>
          <a:p>
            <a:r>
              <a:rPr lang="en-US" altLang="ja-JP" dirty="0"/>
              <a:t>20200X=10000</a:t>
            </a:r>
            <a:r>
              <a:rPr lang="ja-JP" altLang="en-US" dirty="0"/>
              <a:t>　</a:t>
            </a:r>
            <a:endParaRPr lang="en-US" altLang="ja-JP" dirty="0"/>
          </a:p>
          <a:p>
            <a:r>
              <a:rPr lang="ja-JP" altLang="en-US" dirty="0"/>
              <a:t>水相の濃度（</a:t>
            </a:r>
            <a:r>
              <a:rPr lang="en-US" altLang="ja-JP" dirty="0"/>
              <a:t>X)</a:t>
            </a:r>
            <a:r>
              <a:rPr lang="ja-JP" altLang="en-US" dirty="0"/>
              <a:t>は</a:t>
            </a:r>
            <a:r>
              <a:rPr lang="en-US" altLang="ja-JP" dirty="0"/>
              <a:t>X=1000/20200</a:t>
            </a:r>
            <a:r>
              <a:rPr lang="ja-JP" altLang="en-US" dirty="0"/>
              <a:t>≒</a:t>
            </a:r>
            <a:r>
              <a:rPr lang="en-US" altLang="ja-JP" dirty="0"/>
              <a:t>1/20=0.05(mg/mL)</a:t>
            </a:r>
          </a:p>
          <a:p>
            <a:r>
              <a:rPr kumimoji="1" lang="ja-JP" altLang="en-US" dirty="0"/>
              <a:t>油相の薬物濃度は</a:t>
            </a:r>
            <a:r>
              <a:rPr kumimoji="1" lang="en-US" altLang="ja-JP" dirty="0"/>
              <a:t>1000X</a:t>
            </a:r>
            <a:r>
              <a:rPr kumimoji="1" lang="ja-JP" altLang="en-US" dirty="0"/>
              <a:t>なので、</a:t>
            </a:r>
            <a:r>
              <a:rPr kumimoji="1" lang="en-US" altLang="ja-JP" dirty="0"/>
              <a:t>1000×0.05=50mg/mL</a:t>
            </a:r>
            <a:endParaRPr kumimoji="1" lang="ja-JP" altLang="en-US" dirty="0"/>
          </a:p>
        </p:txBody>
      </p:sp>
      <p:pic>
        <p:nvPicPr>
          <p:cNvPr id="4" name="録音したサウンド">
            <a:hlinkClick r:id="" action="ppaction://media"/>
            <a:extLst>
              <a:ext uri="{FF2B5EF4-FFF2-40B4-BE49-F238E27FC236}">
                <a16:creationId xmlns:a16="http://schemas.microsoft.com/office/drawing/2014/main" id="{CB1D9E96-B576-DDE7-20C0-2F8DF7AFD7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120008"/>
            <a:ext cx="609600" cy="609600"/>
          </a:xfrm>
          <a:prstGeom prst="rect">
            <a:avLst/>
          </a:prstGeom>
        </p:spPr>
      </p:pic>
      <p:sp>
        <p:nvSpPr>
          <p:cNvPr id="5" name="四角形: 角を丸くする 4">
            <a:extLst>
              <a:ext uri="{FF2B5EF4-FFF2-40B4-BE49-F238E27FC236}">
                <a16:creationId xmlns:a16="http://schemas.microsoft.com/office/drawing/2014/main" id="{0983E9DF-C768-30C5-C818-D113D8A12695}"/>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3544328795"/>
      </p:ext>
    </p:extLst>
  </p:cSld>
  <p:clrMapOvr>
    <a:masterClrMapping/>
  </p:clrMapOvr>
  <mc:AlternateContent xmlns:mc="http://schemas.openxmlformats.org/markup-compatibility/2006" xmlns:p14="http://schemas.microsoft.com/office/powerpoint/2010/main">
    <mc:Choice Requires="p14">
      <p:transition spd="slow" p14:dur="2000" advTm="46313"/>
    </mc:Choice>
    <mc:Fallback xmlns="">
      <p:transition spd="slow" advTm="4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E482B3-2EDF-23D0-F1D7-3B33A343ED94}"/>
              </a:ext>
            </a:extLst>
          </p:cNvPr>
          <p:cNvSpPr>
            <a:spLocks noGrp="1"/>
          </p:cNvSpPr>
          <p:nvPr>
            <p:ph type="title"/>
          </p:nvPr>
        </p:nvSpPr>
        <p:spPr/>
        <p:txBody>
          <a:bodyPr/>
          <a:lstStyle/>
          <a:p>
            <a:r>
              <a:rPr lang="ja-JP" altLang="en-US" dirty="0"/>
              <a:t>まとめると</a:t>
            </a:r>
            <a:endParaRPr kumimoji="1" lang="ja-JP" altLang="en-US" dirty="0"/>
          </a:p>
        </p:txBody>
      </p:sp>
      <p:graphicFrame>
        <p:nvGraphicFramePr>
          <p:cNvPr id="4" name="コンテンツ プレースホルダー 3">
            <a:extLst>
              <a:ext uri="{FF2B5EF4-FFF2-40B4-BE49-F238E27FC236}">
                <a16:creationId xmlns:a16="http://schemas.microsoft.com/office/drawing/2014/main" id="{FC02F40D-E7FE-9FD3-1863-D8A08C24F624}"/>
              </a:ext>
            </a:extLst>
          </p:cNvPr>
          <p:cNvGraphicFramePr>
            <a:graphicFrameLocks noGrp="1"/>
          </p:cNvGraphicFramePr>
          <p:nvPr>
            <p:ph idx="1"/>
          </p:nvPr>
        </p:nvGraphicFramePr>
        <p:xfrm>
          <a:off x="628650" y="1825625"/>
          <a:ext cx="7886700" cy="20726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715173634"/>
                    </a:ext>
                  </a:extLst>
                </a:gridCol>
                <a:gridCol w="2628900">
                  <a:extLst>
                    <a:ext uri="{9D8B030D-6E8A-4147-A177-3AD203B41FA5}">
                      <a16:colId xmlns:a16="http://schemas.microsoft.com/office/drawing/2014/main" val="2878237419"/>
                    </a:ext>
                  </a:extLst>
                </a:gridCol>
                <a:gridCol w="2628900">
                  <a:extLst>
                    <a:ext uri="{9D8B030D-6E8A-4147-A177-3AD203B41FA5}">
                      <a16:colId xmlns:a16="http://schemas.microsoft.com/office/drawing/2014/main" val="3361848616"/>
                    </a:ext>
                  </a:extLst>
                </a:gridCol>
              </a:tblGrid>
              <a:tr h="370840">
                <a:tc>
                  <a:txBody>
                    <a:bodyPr/>
                    <a:lstStyle/>
                    <a:p>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r>
                        <a:rPr kumimoji="1" lang="ja-JP" altLang="en-US" sz="2800" dirty="0">
                          <a:latin typeface="メイリオ" panose="020B0604030504040204" pitchFamily="50" charset="-128"/>
                          <a:ea typeface="メイリオ" panose="020B0604030504040204" pitchFamily="50" charset="-128"/>
                        </a:rPr>
                        <a:t>油相の濃度</a:t>
                      </a:r>
                    </a:p>
                  </a:txBody>
                  <a:tcPr/>
                </a:tc>
                <a:tc>
                  <a:txBody>
                    <a:bodyPr/>
                    <a:lstStyle/>
                    <a:p>
                      <a:r>
                        <a:rPr kumimoji="1" lang="ja-JP" altLang="en-US" sz="2800" dirty="0">
                          <a:latin typeface="メイリオ" panose="020B0604030504040204" pitchFamily="50" charset="-128"/>
                          <a:ea typeface="メイリオ" panose="020B0604030504040204" pitchFamily="50" charset="-128"/>
                        </a:rPr>
                        <a:t>水層の濃度</a:t>
                      </a:r>
                    </a:p>
                  </a:txBody>
                  <a:tcPr/>
                </a:tc>
                <a:extLst>
                  <a:ext uri="{0D108BD9-81ED-4DB2-BD59-A6C34878D82A}">
                    <a16:rowId xmlns:a16="http://schemas.microsoft.com/office/drawing/2014/main" val="4165198437"/>
                  </a:ext>
                </a:extLst>
              </a:tr>
              <a:tr h="370840">
                <a:tc>
                  <a:txBody>
                    <a:bodyPr/>
                    <a:lstStyle/>
                    <a:p>
                      <a:r>
                        <a:rPr kumimoji="1" lang="en-US" altLang="ja-JP" sz="2800" dirty="0">
                          <a:latin typeface="メイリオ" panose="020B0604030504040204" pitchFamily="50" charset="-128"/>
                          <a:ea typeface="メイリオ" panose="020B0604030504040204" pitchFamily="50" charset="-128"/>
                        </a:rPr>
                        <a:t>A</a:t>
                      </a:r>
                      <a:r>
                        <a:rPr kumimoji="1" lang="ja-JP" altLang="en-US" sz="2800" dirty="0">
                          <a:latin typeface="メイリオ" panose="020B0604030504040204" pitchFamily="50" charset="-128"/>
                          <a:ea typeface="メイリオ" panose="020B0604030504040204" pitchFamily="50" charset="-128"/>
                        </a:rPr>
                        <a:t>の場合</a:t>
                      </a:r>
                      <a:endParaRPr kumimoji="1" lang="en-US" altLang="ja-JP" sz="2800" dirty="0">
                        <a:latin typeface="メイリオ" panose="020B0604030504040204" pitchFamily="50" charset="-128"/>
                        <a:ea typeface="メイリオ" panose="020B0604030504040204" pitchFamily="50" charset="-128"/>
                      </a:endParaRPr>
                    </a:p>
                  </a:txBody>
                  <a:tcPr/>
                </a:tc>
                <a:tc>
                  <a:txBody>
                    <a:bodyPr/>
                    <a:lstStyle/>
                    <a:p>
                      <a:r>
                        <a:rPr kumimoji="1" lang="en-US" altLang="ja-JP" sz="2800" dirty="0">
                          <a:latin typeface="メイリオ" panose="020B0604030504040204" pitchFamily="50" charset="-128"/>
                          <a:ea typeface="メイリオ" panose="020B0604030504040204" pitchFamily="50" charset="-128"/>
                        </a:rPr>
                        <a:t>100mg/mL</a:t>
                      </a:r>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r>
                        <a:rPr kumimoji="1" lang="en-US" altLang="ja-JP" sz="2800" dirty="0">
                          <a:latin typeface="メイリオ" panose="020B0604030504040204" pitchFamily="50" charset="-128"/>
                          <a:ea typeface="メイリオ" panose="020B0604030504040204" pitchFamily="50" charset="-128"/>
                        </a:rPr>
                        <a:t>0.1mg/mL</a:t>
                      </a:r>
                      <a:endParaRPr kumimoji="1" lang="ja-JP" altLang="en-US"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71181410"/>
                  </a:ext>
                </a:extLst>
              </a:tr>
              <a:tr h="370840">
                <a:tc>
                  <a:txBody>
                    <a:bodyPr/>
                    <a:lstStyle/>
                    <a:p>
                      <a:r>
                        <a:rPr kumimoji="1" lang="en-US" altLang="ja-JP" sz="2800" dirty="0">
                          <a:latin typeface="メイリオ" panose="020B0604030504040204" pitchFamily="50" charset="-128"/>
                          <a:ea typeface="メイリオ" panose="020B0604030504040204" pitchFamily="50" charset="-128"/>
                        </a:rPr>
                        <a:t>B</a:t>
                      </a:r>
                      <a:r>
                        <a:rPr kumimoji="1" lang="ja-JP" altLang="en-US" sz="2800" dirty="0">
                          <a:latin typeface="メイリオ" panose="020B0604030504040204" pitchFamily="50" charset="-128"/>
                          <a:ea typeface="メイリオ" panose="020B0604030504040204" pitchFamily="50" charset="-128"/>
                        </a:rPr>
                        <a:t>の場合</a:t>
                      </a:r>
                    </a:p>
                  </a:txBody>
                  <a:tcPr/>
                </a:tc>
                <a:tc>
                  <a:txBody>
                    <a:bodyPr/>
                    <a:lstStyle/>
                    <a:p>
                      <a:r>
                        <a:rPr kumimoji="1" lang="en-US" altLang="ja-JP" sz="2800" dirty="0">
                          <a:latin typeface="メイリオ" panose="020B0604030504040204" pitchFamily="50" charset="-128"/>
                          <a:ea typeface="メイリオ" panose="020B0604030504040204" pitchFamily="50" charset="-128"/>
                        </a:rPr>
                        <a:t>50mg/mL</a:t>
                      </a:r>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r>
                        <a:rPr kumimoji="1" lang="en-US" altLang="ja-JP" sz="2800" dirty="0">
                          <a:latin typeface="メイリオ" panose="020B0604030504040204" pitchFamily="50" charset="-128"/>
                          <a:ea typeface="メイリオ" panose="020B0604030504040204" pitchFamily="50" charset="-128"/>
                        </a:rPr>
                        <a:t>0.05mg/mL</a:t>
                      </a:r>
                      <a:endParaRPr kumimoji="1" lang="ja-JP" altLang="en-US"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306354093"/>
                  </a:ext>
                </a:extLst>
              </a:tr>
              <a:tr h="370840">
                <a:tc>
                  <a:txBody>
                    <a:bodyPr/>
                    <a:lstStyle/>
                    <a:p>
                      <a:r>
                        <a:rPr kumimoji="1" lang="en-US" altLang="ja-JP" sz="2800" dirty="0">
                          <a:latin typeface="メイリオ" panose="020B0604030504040204" pitchFamily="50" charset="-128"/>
                          <a:ea typeface="メイリオ" panose="020B0604030504040204" pitchFamily="50" charset="-128"/>
                        </a:rPr>
                        <a:t>C</a:t>
                      </a:r>
                      <a:r>
                        <a:rPr kumimoji="1" lang="ja-JP" altLang="en-US" sz="2800" dirty="0">
                          <a:latin typeface="メイリオ" panose="020B0604030504040204" pitchFamily="50" charset="-128"/>
                          <a:ea typeface="メイリオ" panose="020B0604030504040204" pitchFamily="50" charset="-128"/>
                        </a:rPr>
                        <a:t>の場合</a:t>
                      </a:r>
                    </a:p>
                  </a:txBody>
                  <a:tcPr/>
                </a:tc>
                <a:tc>
                  <a:txBody>
                    <a:bodyPr/>
                    <a:lstStyle/>
                    <a:p>
                      <a:r>
                        <a:rPr kumimoji="1" lang="en-US" altLang="ja-JP" sz="2800" dirty="0">
                          <a:latin typeface="メイリオ" panose="020B0604030504040204" pitchFamily="50" charset="-128"/>
                          <a:ea typeface="メイリオ" panose="020B0604030504040204" pitchFamily="50" charset="-128"/>
                        </a:rPr>
                        <a:t>50mg/mL</a:t>
                      </a:r>
                      <a:endParaRPr kumimoji="1" lang="ja-JP" altLang="en-US" sz="2800" dirty="0">
                        <a:latin typeface="メイリオ" panose="020B0604030504040204" pitchFamily="50" charset="-128"/>
                        <a:ea typeface="メイリオ" panose="020B0604030504040204" pitchFamily="50" charset="-128"/>
                      </a:endParaRPr>
                    </a:p>
                  </a:txBody>
                  <a:tcPr/>
                </a:tc>
                <a:tc>
                  <a:txBody>
                    <a:bodyPr/>
                    <a:lstStyle/>
                    <a:p>
                      <a:r>
                        <a:rPr kumimoji="1" lang="en-US" altLang="ja-JP" sz="2800" dirty="0">
                          <a:latin typeface="メイリオ" panose="020B0604030504040204" pitchFamily="50" charset="-128"/>
                          <a:ea typeface="メイリオ" panose="020B0604030504040204" pitchFamily="50" charset="-128"/>
                        </a:rPr>
                        <a:t>0.05mg/mL</a:t>
                      </a:r>
                      <a:endParaRPr kumimoji="1" lang="ja-JP" altLang="en-US"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909421133"/>
                  </a:ext>
                </a:extLst>
              </a:tr>
            </a:tbl>
          </a:graphicData>
        </a:graphic>
      </p:graphicFrame>
      <p:sp>
        <p:nvSpPr>
          <p:cNvPr id="6" name="テキスト ボックス 5">
            <a:extLst>
              <a:ext uri="{FF2B5EF4-FFF2-40B4-BE49-F238E27FC236}">
                <a16:creationId xmlns:a16="http://schemas.microsoft.com/office/drawing/2014/main" id="{03E44F74-0062-5F3D-BFE3-679298FAB72C}"/>
              </a:ext>
            </a:extLst>
          </p:cNvPr>
          <p:cNvSpPr txBox="1"/>
          <p:nvPr/>
        </p:nvSpPr>
        <p:spPr>
          <a:xfrm>
            <a:off x="1079331" y="4145953"/>
            <a:ext cx="7687298"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1　乳剤ＡとＢの油相中の薬物濃度は、ほぼ等しい。</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　乳剤ＡとＣの油相中の薬物濃度は、ほぼ等しい。</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3　乳剤ＢとＣの油相中の薬物濃度は、ほぼ等しい。</a:t>
            </a:r>
            <a:r>
              <a:rPr lang="ja-JP" altLang="en-US" sz="2000" dirty="0">
                <a:solidFill>
                  <a:srgbClr val="000000"/>
                </a:solidFill>
                <a:latin typeface="メイリオ" panose="020B0604030504040204" pitchFamily="50" charset="-128"/>
                <a:ea typeface="メイリオ" panose="020B0604030504040204" pitchFamily="50" charset="-128"/>
              </a:rPr>
              <a:t>（〇）</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4　乳剤Ａの水相中の薬物濃度は、乳剤Ｂの水相中の薬物濃度のほぼ半分である。</a:t>
            </a:r>
            <a:endParaRPr kumimoji="0" lang="ja-JP"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5　乳剤Ｂの水相中の薬物濃度は、乳剤Ｃの水相中の薬物濃度のほぼ半分である。</a:t>
            </a:r>
            <a:endParaRPr lang="ja-JP" altLang="en-US" sz="2000" dirty="0">
              <a:latin typeface="メイリオ" panose="020B0604030504040204" pitchFamily="50" charset="-128"/>
              <a:ea typeface="メイリオ"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51AE5825-30A8-98F3-04F5-B127C2B5C8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9731" y="6157447"/>
            <a:ext cx="609600" cy="609600"/>
          </a:xfrm>
          <a:prstGeom prst="rect">
            <a:avLst/>
          </a:prstGeom>
        </p:spPr>
      </p:pic>
      <p:sp>
        <p:nvSpPr>
          <p:cNvPr id="5" name="四角形: 角を丸くする 4">
            <a:extLst>
              <a:ext uri="{FF2B5EF4-FFF2-40B4-BE49-F238E27FC236}">
                <a16:creationId xmlns:a16="http://schemas.microsoft.com/office/drawing/2014/main" id="{64781722-6E01-D358-19DC-882CB31B4A04}"/>
              </a:ext>
            </a:extLst>
          </p:cNvPr>
          <p:cNvSpPr/>
          <p:nvPr/>
        </p:nvSpPr>
        <p:spPr>
          <a:xfrm>
            <a:off x="6778433" y="6018396"/>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1830918533"/>
      </p:ext>
    </p:extLst>
  </p:cSld>
  <p:clrMapOvr>
    <a:masterClrMapping/>
  </p:clrMapOvr>
  <mc:AlternateContent xmlns:mc="http://schemas.openxmlformats.org/markup-compatibility/2006" xmlns:p14="http://schemas.microsoft.com/office/powerpoint/2010/main">
    <mc:Choice Requires="p14">
      <p:transition spd="slow" p14:dur="2000" advTm="18781"/>
    </mc:Choice>
    <mc:Fallback xmlns="">
      <p:transition spd="slow" advTm="1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70E9B4-C63D-D9B5-74C5-4F66BB11E3BC}"/>
              </a:ext>
            </a:extLst>
          </p:cNvPr>
          <p:cNvSpPr>
            <a:spLocks noGrp="1"/>
          </p:cNvSpPr>
          <p:nvPr>
            <p:ph type="title"/>
          </p:nvPr>
        </p:nvSpPr>
        <p:spPr/>
        <p:txBody>
          <a:bodyPr/>
          <a:lstStyle/>
          <a:p>
            <a:r>
              <a:rPr kumimoji="1" lang="ja-JP" altLang="en-US" dirty="0"/>
              <a:t>練習問題</a:t>
            </a:r>
          </a:p>
        </p:txBody>
      </p:sp>
      <p:sp>
        <p:nvSpPr>
          <p:cNvPr id="3" name="コンテンツ プレースホルダー 2">
            <a:extLst>
              <a:ext uri="{FF2B5EF4-FFF2-40B4-BE49-F238E27FC236}">
                <a16:creationId xmlns:a16="http://schemas.microsoft.com/office/drawing/2014/main" id="{3A5FE772-16C3-0BD3-C7C9-B224B579EDEA}"/>
              </a:ext>
            </a:extLst>
          </p:cNvPr>
          <p:cNvSpPr>
            <a:spLocks noGrp="1"/>
          </p:cNvSpPr>
          <p:nvPr>
            <p:ph idx="1"/>
          </p:nvPr>
        </p:nvSpPr>
        <p:spPr/>
        <p:txBody>
          <a:bodyPr/>
          <a:lstStyle/>
          <a:p>
            <a:r>
              <a:rPr kumimoji="1" lang="ja-JP" altLang="en-US" dirty="0"/>
              <a:t>同じ問題で分配係数が</a:t>
            </a:r>
            <a:r>
              <a:rPr kumimoji="1" lang="en-US" altLang="ja-JP" dirty="0"/>
              <a:t>10</a:t>
            </a:r>
            <a:r>
              <a:rPr kumimoji="1" lang="ja-JP" altLang="en-US" dirty="0"/>
              <a:t>だった場合の</a:t>
            </a:r>
            <a:r>
              <a:rPr kumimoji="1" lang="en-US" altLang="ja-JP" dirty="0"/>
              <a:t>A,B,C</a:t>
            </a:r>
            <a:r>
              <a:rPr kumimoji="1" lang="ja-JP" altLang="en-US" dirty="0"/>
              <a:t>の油相、水相の濃度を求めなさい。</a:t>
            </a:r>
          </a:p>
        </p:txBody>
      </p:sp>
      <p:pic>
        <p:nvPicPr>
          <p:cNvPr id="4" name="録音したサウンド">
            <a:hlinkClick r:id="" action="ppaction://media"/>
            <a:extLst>
              <a:ext uri="{FF2B5EF4-FFF2-40B4-BE49-F238E27FC236}">
                <a16:creationId xmlns:a16="http://schemas.microsoft.com/office/drawing/2014/main" id="{15CCB359-8A45-FCF6-0FC9-16AF70610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883274"/>
            <a:ext cx="609600" cy="609600"/>
          </a:xfrm>
          <a:prstGeom prst="rect">
            <a:avLst/>
          </a:prstGeom>
        </p:spPr>
      </p:pic>
      <p:sp>
        <p:nvSpPr>
          <p:cNvPr id="5" name="四角形: 角を丸くする 4">
            <a:extLst>
              <a:ext uri="{FF2B5EF4-FFF2-40B4-BE49-F238E27FC236}">
                <a16:creationId xmlns:a16="http://schemas.microsoft.com/office/drawing/2014/main" id="{9289E2E1-7EB2-0410-EDB4-23B5129B4F50}"/>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自分で解いてみるできたら次へ</a:t>
            </a:r>
          </a:p>
        </p:txBody>
      </p:sp>
    </p:spTree>
    <p:extLst>
      <p:ext uri="{BB962C8B-B14F-4D97-AF65-F5344CB8AC3E}">
        <p14:creationId xmlns:p14="http://schemas.microsoft.com/office/powerpoint/2010/main" val="4073628961"/>
      </p:ext>
    </p:extLst>
  </p:cSld>
  <p:clrMapOvr>
    <a:masterClrMapping/>
  </p:clrMapOvr>
  <mc:AlternateContent xmlns:mc="http://schemas.openxmlformats.org/markup-compatibility/2006" xmlns:p14="http://schemas.microsoft.com/office/powerpoint/2010/main">
    <mc:Choice Requires="p14">
      <p:transition spd="slow" p14:dur="2000" advTm="15131"/>
    </mc:Choice>
    <mc:Fallback xmlns="">
      <p:transition spd="slow" advTm="1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A8C0FB2-54E3-1F6A-7732-7104077E81BD}"/>
              </a:ext>
            </a:extLst>
          </p:cNvPr>
          <p:cNvSpPr>
            <a:spLocks noGrp="1"/>
          </p:cNvSpPr>
          <p:nvPr>
            <p:ph idx="1"/>
          </p:nvPr>
        </p:nvSpPr>
        <p:spPr>
          <a:xfrm>
            <a:off x="166915" y="442686"/>
            <a:ext cx="8773886" cy="6131535"/>
          </a:xfrm>
        </p:spPr>
        <p:txBody>
          <a:bodyPr>
            <a:normAutofit fontScale="92500" lnSpcReduction="20000"/>
          </a:bodyPr>
          <a:lstStyle/>
          <a:p>
            <a:pPr marL="0" indent="0">
              <a:buNone/>
            </a:pPr>
            <a:r>
              <a:rPr lang="ja-JP" altLang="en-US" dirty="0"/>
              <a:t>分配係数：油相：水相＝</a:t>
            </a:r>
            <a:r>
              <a:rPr lang="en-US" altLang="ja-JP" dirty="0"/>
              <a:t>10:1</a:t>
            </a:r>
            <a:r>
              <a:rPr lang="ja-JP" altLang="en-US" dirty="0"/>
              <a:t>、水相の濃度を</a:t>
            </a:r>
            <a:r>
              <a:rPr lang="en-US" altLang="ja-JP" dirty="0"/>
              <a:t>X</a:t>
            </a:r>
          </a:p>
          <a:p>
            <a:pPr marL="0" indent="0">
              <a:buNone/>
            </a:pPr>
            <a:r>
              <a:rPr lang="en-US" altLang="ja-JP" dirty="0"/>
              <a:t>A</a:t>
            </a:r>
            <a:r>
              <a:rPr lang="ja-JP" altLang="en-US" dirty="0"/>
              <a:t>の場合</a:t>
            </a:r>
            <a:endParaRPr lang="en-US" altLang="ja-JP" dirty="0"/>
          </a:p>
          <a:p>
            <a:r>
              <a:rPr kumimoji="1" lang="ja-JP" altLang="en-US" dirty="0"/>
              <a:t>油相</a:t>
            </a:r>
            <a:r>
              <a:rPr kumimoji="1" lang="en-US" altLang="ja-JP" dirty="0"/>
              <a:t>10mL</a:t>
            </a:r>
            <a:r>
              <a:rPr kumimoji="1" lang="ja-JP" altLang="en-US" dirty="0"/>
              <a:t>、水層</a:t>
            </a:r>
            <a:r>
              <a:rPr kumimoji="1" lang="en-US" altLang="ja-JP" dirty="0"/>
              <a:t>100mL</a:t>
            </a:r>
            <a:endParaRPr lang="en-US" altLang="ja-JP" dirty="0"/>
          </a:p>
          <a:p>
            <a:r>
              <a:rPr kumimoji="1" lang="ja-JP" altLang="en-US" dirty="0"/>
              <a:t>薬物量比（油相：水相）＝</a:t>
            </a:r>
            <a:r>
              <a:rPr kumimoji="1" lang="en-US" altLang="ja-JP" dirty="0"/>
              <a:t>10X×10</a:t>
            </a:r>
            <a:r>
              <a:rPr kumimoji="1" lang="ja-JP" altLang="en-US" dirty="0"/>
              <a:t>：</a:t>
            </a:r>
            <a:r>
              <a:rPr lang="en-US" altLang="ja-JP" dirty="0"/>
              <a:t>X×100=1:1</a:t>
            </a:r>
          </a:p>
          <a:p>
            <a:r>
              <a:rPr kumimoji="1" lang="ja-JP" altLang="en-US" dirty="0"/>
              <a:t>油相の濃度</a:t>
            </a:r>
            <a:r>
              <a:rPr kumimoji="1" lang="en-US" altLang="ja-JP" dirty="0"/>
              <a:t>:1000/2÷10</a:t>
            </a:r>
            <a:r>
              <a:rPr kumimoji="1" lang="ja-JP" altLang="en-US" dirty="0"/>
              <a:t>＝</a:t>
            </a:r>
            <a:r>
              <a:rPr kumimoji="1" lang="en-US" altLang="ja-JP" dirty="0"/>
              <a:t>50mg/mL</a:t>
            </a:r>
          </a:p>
          <a:p>
            <a:r>
              <a:rPr lang="ja-JP" altLang="en-US" dirty="0"/>
              <a:t>水相の濃度</a:t>
            </a:r>
            <a:r>
              <a:rPr lang="en-US" altLang="ja-JP" dirty="0"/>
              <a:t>:1000/2÷100</a:t>
            </a:r>
            <a:r>
              <a:rPr lang="ja-JP" altLang="en-US" dirty="0"/>
              <a:t>＝</a:t>
            </a:r>
            <a:r>
              <a:rPr lang="en-US" altLang="ja-JP" dirty="0"/>
              <a:t>5mg/mL</a:t>
            </a:r>
          </a:p>
          <a:p>
            <a:pPr marL="0" indent="0">
              <a:buNone/>
            </a:pPr>
            <a:r>
              <a:rPr kumimoji="1" lang="en-US" altLang="ja-JP" dirty="0"/>
              <a:t>B</a:t>
            </a:r>
            <a:r>
              <a:rPr kumimoji="1" lang="ja-JP" altLang="en-US" dirty="0"/>
              <a:t>の場合：油相</a:t>
            </a:r>
            <a:r>
              <a:rPr kumimoji="1" lang="en-US" altLang="ja-JP" dirty="0"/>
              <a:t>20mL</a:t>
            </a:r>
            <a:r>
              <a:rPr kumimoji="1" lang="ja-JP" altLang="en-US" dirty="0"/>
              <a:t>、水層</a:t>
            </a:r>
            <a:r>
              <a:rPr kumimoji="1" lang="en-US" altLang="ja-JP" dirty="0"/>
              <a:t>100mL</a:t>
            </a:r>
          </a:p>
          <a:p>
            <a:pPr marL="0" indent="0">
              <a:buNone/>
            </a:pPr>
            <a:r>
              <a:rPr kumimoji="1" lang="ja-JP" altLang="en-US" dirty="0"/>
              <a:t>薬物量比（油相：水相）＝</a:t>
            </a:r>
            <a:r>
              <a:rPr kumimoji="1" lang="en-US" altLang="ja-JP" dirty="0"/>
              <a:t>10X×20</a:t>
            </a:r>
            <a:r>
              <a:rPr kumimoji="1" lang="ja-JP" altLang="en-US" dirty="0"/>
              <a:t>：</a:t>
            </a:r>
            <a:r>
              <a:rPr lang="en-US" altLang="ja-JP" dirty="0"/>
              <a:t>X×100=2:1</a:t>
            </a:r>
          </a:p>
          <a:p>
            <a:r>
              <a:rPr kumimoji="1" lang="ja-JP" altLang="en-US" dirty="0"/>
              <a:t>油相の濃度</a:t>
            </a:r>
            <a:r>
              <a:rPr kumimoji="1" lang="en-US" altLang="ja-JP" dirty="0"/>
              <a:t>:1000×2/3÷20</a:t>
            </a:r>
            <a:r>
              <a:rPr kumimoji="1" lang="ja-JP" altLang="en-US" dirty="0"/>
              <a:t>＝</a:t>
            </a:r>
            <a:r>
              <a:rPr kumimoji="1" lang="en-US" altLang="ja-JP" dirty="0"/>
              <a:t>33mg/mL</a:t>
            </a:r>
          </a:p>
          <a:p>
            <a:r>
              <a:rPr lang="ja-JP" altLang="en-US" dirty="0"/>
              <a:t>水相の濃度</a:t>
            </a:r>
            <a:r>
              <a:rPr lang="en-US" altLang="ja-JP" dirty="0"/>
              <a:t>:1000×1/3÷100</a:t>
            </a:r>
            <a:r>
              <a:rPr lang="ja-JP" altLang="en-US" dirty="0"/>
              <a:t>＝</a:t>
            </a:r>
            <a:r>
              <a:rPr lang="en-US" altLang="ja-JP" dirty="0"/>
              <a:t>3.3mg/mL</a:t>
            </a:r>
          </a:p>
          <a:p>
            <a:pPr marL="0" indent="0">
              <a:buNone/>
            </a:pPr>
            <a:r>
              <a:rPr kumimoji="1" lang="en-US" altLang="ja-JP" dirty="0"/>
              <a:t>C</a:t>
            </a:r>
            <a:r>
              <a:rPr kumimoji="1" lang="ja-JP" altLang="en-US" dirty="0"/>
              <a:t>の場合：油相</a:t>
            </a:r>
            <a:r>
              <a:rPr kumimoji="1" lang="en-US" altLang="ja-JP" dirty="0"/>
              <a:t>20mL</a:t>
            </a:r>
            <a:r>
              <a:rPr kumimoji="1" lang="ja-JP" altLang="en-US" dirty="0"/>
              <a:t>、水層</a:t>
            </a:r>
            <a:r>
              <a:rPr kumimoji="1" lang="en-US" altLang="ja-JP" dirty="0"/>
              <a:t>200mL</a:t>
            </a:r>
          </a:p>
          <a:p>
            <a:pPr marL="0" indent="0">
              <a:buNone/>
            </a:pPr>
            <a:r>
              <a:rPr kumimoji="1" lang="ja-JP" altLang="en-US" dirty="0"/>
              <a:t>薬物量比（油相：水相）＝</a:t>
            </a:r>
            <a:r>
              <a:rPr kumimoji="1" lang="en-US" altLang="ja-JP" dirty="0"/>
              <a:t>10X×20</a:t>
            </a:r>
            <a:r>
              <a:rPr kumimoji="1" lang="ja-JP" altLang="en-US" dirty="0"/>
              <a:t>：</a:t>
            </a:r>
            <a:r>
              <a:rPr lang="en-US" altLang="ja-JP" dirty="0"/>
              <a:t>X×200=1:1</a:t>
            </a:r>
          </a:p>
          <a:p>
            <a:r>
              <a:rPr kumimoji="1" lang="ja-JP" altLang="en-US" dirty="0"/>
              <a:t>油相の濃度</a:t>
            </a:r>
            <a:r>
              <a:rPr kumimoji="1" lang="en-US" altLang="ja-JP" dirty="0"/>
              <a:t>:1000/2÷20</a:t>
            </a:r>
            <a:r>
              <a:rPr kumimoji="1" lang="ja-JP" altLang="en-US" dirty="0"/>
              <a:t>＝</a:t>
            </a:r>
            <a:r>
              <a:rPr kumimoji="1" lang="en-US" altLang="ja-JP" dirty="0"/>
              <a:t>25mg/mL</a:t>
            </a:r>
          </a:p>
          <a:p>
            <a:r>
              <a:rPr lang="ja-JP" altLang="en-US" dirty="0"/>
              <a:t>水相の濃度</a:t>
            </a:r>
            <a:r>
              <a:rPr lang="en-US" altLang="ja-JP" dirty="0"/>
              <a:t>:1000/2÷200</a:t>
            </a:r>
            <a:r>
              <a:rPr lang="ja-JP" altLang="en-US" dirty="0"/>
              <a:t>＝</a:t>
            </a:r>
            <a:r>
              <a:rPr lang="en-US" altLang="ja-JP" dirty="0"/>
              <a:t>2.5mg/mL</a:t>
            </a:r>
          </a:p>
          <a:p>
            <a:endParaRPr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pic>
        <p:nvPicPr>
          <p:cNvPr id="4" name="録音したサウンド">
            <a:hlinkClick r:id="" action="ppaction://media"/>
            <a:extLst>
              <a:ext uri="{FF2B5EF4-FFF2-40B4-BE49-F238E27FC236}">
                <a16:creationId xmlns:a16="http://schemas.microsoft.com/office/drawing/2014/main" id="{F71FD0F3-0B20-F255-1878-50A83305E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48" y="6248400"/>
            <a:ext cx="609600" cy="609600"/>
          </a:xfrm>
          <a:prstGeom prst="rect">
            <a:avLst/>
          </a:prstGeom>
        </p:spPr>
      </p:pic>
      <p:sp>
        <p:nvSpPr>
          <p:cNvPr id="5" name="四角形: 角を丸くする 4">
            <a:extLst>
              <a:ext uri="{FF2B5EF4-FFF2-40B4-BE49-F238E27FC236}">
                <a16:creationId xmlns:a16="http://schemas.microsoft.com/office/drawing/2014/main" id="{A7C404DF-1383-EE0A-2C08-5B4D778E6983}"/>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2405606420"/>
      </p:ext>
    </p:extLst>
  </p:cSld>
  <p:clrMapOvr>
    <a:masterClrMapping/>
  </p:clrMapOvr>
  <mc:AlternateContent xmlns:mc="http://schemas.openxmlformats.org/markup-compatibility/2006" xmlns:p14="http://schemas.microsoft.com/office/powerpoint/2010/main">
    <mc:Choice Requires="p14">
      <p:transition spd="slow" p14:dur="2000" advTm="75193"/>
    </mc:Choice>
    <mc:Fallback xmlns="">
      <p:transition spd="slow" advTm="7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185AC-D69F-FA9B-8F97-23919ADADCEE}"/>
              </a:ext>
            </a:extLst>
          </p:cNvPr>
          <p:cNvSpPr>
            <a:spLocks noGrp="1"/>
          </p:cNvSpPr>
          <p:nvPr>
            <p:ph type="title"/>
          </p:nvPr>
        </p:nvSpPr>
        <p:spPr>
          <a:xfrm>
            <a:off x="817836" y="2367347"/>
            <a:ext cx="7886700" cy="2614556"/>
          </a:xfrm>
        </p:spPr>
        <p:txBody>
          <a:bodyPr>
            <a:normAutofit fontScale="90000"/>
          </a:bodyPr>
          <a:lstStyle/>
          <a:p>
            <a:pPr algn="ctr"/>
            <a:br>
              <a:rPr kumimoji="1" lang="en-US" altLang="ja-JP" dirty="0"/>
            </a:br>
            <a:r>
              <a:rPr kumimoji="1" lang="en-US" altLang="ja-JP" dirty="0"/>
              <a:t>2</a:t>
            </a:r>
            <a:r>
              <a:rPr kumimoji="1" lang="ja-JP" altLang="en-US" dirty="0"/>
              <a:t>章化学物質の分析</a:t>
            </a:r>
            <a:br>
              <a:rPr kumimoji="1" lang="en-US" altLang="ja-JP" dirty="0"/>
            </a:br>
            <a:r>
              <a:rPr kumimoji="1" lang="en-US" altLang="ja-JP" dirty="0"/>
              <a:t>2.</a:t>
            </a:r>
            <a:r>
              <a:rPr kumimoji="1" lang="ja-JP" altLang="en-US" dirty="0"/>
              <a:t>溶液中の化学平衡</a:t>
            </a:r>
            <a:br>
              <a:rPr kumimoji="1" lang="en-US" altLang="ja-JP" dirty="0"/>
            </a:br>
            <a:r>
              <a:rPr kumimoji="1" lang="ja-JP" altLang="en-US" dirty="0"/>
              <a:t>分配係数の計算</a:t>
            </a:r>
            <a:br>
              <a:rPr kumimoji="1" lang="en-US" altLang="ja-JP" dirty="0"/>
            </a:br>
            <a:br>
              <a:rPr kumimoji="1" lang="en-US" altLang="ja-JP" dirty="0"/>
            </a:br>
            <a:r>
              <a:rPr kumimoji="1" lang="ja-JP" altLang="en-US" dirty="0"/>
              <a:t>問</a:t>
            </a:r>
            <a:r>
              <a:rPr kumimoji="1" lang="en-US" altLang="ja-JP" dirty="0"/>
              <a:t>10</a:t>
            </a:r>
            <a:r>
              <a:rPr kumimoji="1" lang="ja-JP" altLang="en-US" dirty="0"/>
              <a:t>　</a:t>
            </a:r>
            <a:r>
              <a:rPr kumimoji="1" lang="en-US" altLang="ja-JP" dirty="0"/>
              <a:t>p185</a:t>
            </a:r>
            <a:endParaRPr kumimoji="1" lang="ja-JP" altLang="en-US" dirty="0"/>
          </a:p>
        </p:txBody>
      </p:sp>
      <p:pic>
        <p:nvPicPr>
          <p:cNvPr id="3" name="録音したサウンド">
            <a:hlinkClick r:id="" action="ppaction://media"/>
            <a:extLst>
              <a:ext uri="{FF2B5EF4-FFF2-40B4-BE49-F238E27FC236}">
                <a16:creationId xmlns:a16="http://schemas.microsoft.com/office/drawing/2014/main" id="{1B1D064F-0D58-0821-2407-DEF0B54AC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3036" y="6072352"/>
            <a:ext cx="609600" cy="609600"/>
          </a:xfrm>
          <a:prstGeom prst="rect">
            <a:avLst/>
          </a:prstGeom>
        </p:spPr>
      </p:pic>
    </p:spTree>
    <p:extLst>
      <p:ext uri="{BB962C8B-B14F-4D97-AF65-F5344CB8AC3E}">
        <p14:creationId xmlns:p14="http://schemas.microsoft.com/office/powerpoint/2010/main" val="1355920787"/>
      </p:ext>
    </p:extLst>
  </p:cSld>
  <p:clrMapOvr>
    <a:masterClrMapping/>
  </p:clrMapOvr>
  <mc:AlternateContent xmlns:mc="http://schemas.openxmlformats.org/markup-compatibility/2006" xmlns:p14="http://schemas.microsoft.com/office/powerpoint/2010/main">
    <mc:Choice Requires="p14">
      <p:transition spd="slow" p14:dur="2000" advTm="9310"/>
    </mc:Choice>
    <mc:Fallback xmlns="">
      <p:transition spd="slow" advTm="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BF7B0-D593-3D5D-28D2-090578956BE2}"/>
              </a:ext>
            </a:extLst>
          </p:cNvPr>
          <p:cNvSpPr>
            <a:spLocks noGrp="1"/>
          </p:cNvSpPr>
          <p:nvPr>
            <p:ph type="title"/>
          </p:nvPr>
        </p:nvSpPr>
        <p:spPr>
          <a:xfrm>
            <a:off x="581354" y="234568"/>
            <a:ext cx="8278867" cy="1325563"/>
          </a:xfrm>
        </p:spPr>
        <p:txBody>
          <a:bodyPr/>
          <a:lstStyle/>
          <a:p>
            <a:r>
              <a:rPr kumimoji="1" lang="ja-JP" altLang="en-US" dirty="0"/>
              <a:t>問題（まずは問題をよく読む）</a:t>
            </a:r>
          </a:p>
        </p:txBody>
      </p:sp>
      <p:sp>
        <p:nvSpPr>
          <p:cNvPr id="3" name="コンテンツ プレースホルダー 2">
            <a:extLst>
              <a:ext uri="{FF2B5EF4-FFF2-40B4-BE49-F238E27FC236}">
                <a16:creationId xmlns:a16="http://schemas.microsoft.com/office/drawing/2014/main" id="{61C9EC5C-4BEE-561B-A15A-E491323E5298}"/>
              </a:ext>
            </a:extLst>
          </p:cNvPr>
          <p:cNvSpPr>
            <a:spLocks noGrp="1"/>
          </p:cNvSpPr>
          <p:nvPr>
            <p:ph idx="1"/>
          </p:nvPr>
        </p:nvSpPr>
        <p:spPr>
          <a:xfrm>
            <a:off x="283779" y="1557612"/>
            <a:ext cx="8623738" cy="4935262"/>
          </a:xfrm>
        </p:spPr>
        <p:txBody>
          <a:bodyPr>
            <a:noAutofit/>
          </a:bodyPr>
          <a:lstStyle/>
          <a:p>
            <a:r>
              <a:rPr lang="ja-JP" altLang="ja-JP" dirty="0">
                <a:effectLst/>
                <a:ea typeface="HG丸ｺﾞｼｯｸM-PRO" panose="020F0600000000000000" pitchFamily="50" charset="-128"/>
                <a:cs typeface="Times New Roman" panose="02020603050405020304" pitchFamily="18" charset="0"/>
              </a:rPr>
              <a:t>分配係数は、薬物の脂溶性の指標として用いられる。ある</a:t>
            </a:r>
            <a:r>
              <a:rPr lang="en-US" altLang="ja-JP" dirty="0">
                <a:effectLst/>
                <a:ea typeface="HG丸ｺﾞｼｯｸM-PRO" panose="020F0600000000000000" pitchFamily="50" charset="-128"/>
                <a:cs typeface="Times New Roman" panose="02020603050405020304" pitchFamily="18" charset="0"/>
              </a:rPr>
              <a:t>1</a:t>
            </a:r>
            <a:r>
              <a:rPr lang="ja-JP" altLang="ja-JP" dirty="0">
                <a:effectLst/>
                <a:ea typeface="HG丸ｺﾞｼｯｸM-PRO" panose="020F0600000000000000" pitchFamily="50" charset="-128"/>
                <a:cs typeface="Times New Roman" panose="02020603050405020304" pitchFamily="18" charset="0"/>
              </a:rPr>
              <a:t>価の弱酸</a:t>
            </a:r>
            <a:r>
              <a:rPr lang="en-US" altLang="ja-JP" dirty="0">
                <a:effectLst/>
                <a:ea typeface="HG丸ｺﾞｼｯｸM-PRO" panose="020F0600000000000000" pitchFamily="50" charset="-128"/>
                <a:cs typeface="Times New Roman" panose="02020603050405020304" pitchFamily="18" charset="0"/>
              </a:rPr>
              <a:t>HA</a:t>
            </a:r>
            <a:r>
              <a:rPr lang="ja-JP" altLang="ja-JP" dirty="0">
                <a:effectLst/>
                <a:ea typeface="HG丸ｺﾞｼｯｸM-PRO" panose="020F0600000000000000" pitchFamily="50" charset="-128"/>
                <a:cs typeface="Times New Roman" panose="02020603050405020304" pitchFamily="18" charset="0"/>
              </a:rPr>
              <a:t>（</a:t>
            </a:r>
            <a:r>
              <a:rPr lang="en-US" altLang="ja-JP" dirty="0" err="1">
                <a:effectLst/>
                <a:ea typeface="HG丸ｺﾞｼｯｸM-PRO" panose="020F0600000000000000" pitchFamily="50" charset="-128"/>
                <a:cs typeface="Times New Roman" panose="02020603050405020304" pitchFamily="18" charset="0"/>
              </a:rPr>
              <a:t>p</a:t>
            </a:r>
            <a:r>
              <a:rPr lang="en-US" altLang="ja-JP" i="1" dirty="0" err="1">
                <a:effectLst/>
                <a:ea typeface="HG丸ｺﾞｼｯｸM-PRO" panose="020F0600000000000000" pitchFamily="50" charset="-128"/>
                <a:cs typeface="Times New Roman" panose="02020603050405020304" pitchFamily="18" charset="0"/>
              </a:rPr>
              <a:t>K</a:t>
            </a:r>
            <a:r>
              <a:rPr lang="en-US" altLang="ja-JP" dirty="0" err="1">
                <a:effectLst/>
                <a:ea typeface="HG丸ｺﾞｼｯｸM-PRO" panose="020F0600000000000000" pitchFamily="50" charset="-128"/>
                <a:cs typeface="Times New Roman" panose="02020603050405020304" pitchFamily="18" charset="0"/>
              </a:rPr>
              <a:t>a</a:t>
            </a:r>
            <a:r>
              <a:rPr lang="en-US" altLang="ja-JP" dirty="0">
                <a:effectLst/>
                <a:ea typeface="HG丸ｺﾞｼｯｸM-PRO" panose="020F0600000000000000" pitchFamily="50" charset="-128"/>
                <a:cs typeface="Times New Roman" panose="02020603050405020304" pitchFamily="18" charset="0"/>
              </a:rPr>
              <a:t> 5.3</a:t>
            </a:r>
            <a:r>
              <a:rPr lang="ja-JP" altLang="ja-JP" dirty="0">
                <a:effectLst/>
                <a:ea typeface="HG丸ｺﾞｼｯｸM-PRO" panose="020F0600000000000000" pitchFamily="50" charset="-128"/>
                <a:cs typeface="Times New Roman" panose="02020603050405020304" pitchFamily="18" charset="0"/>
              </a:rPr>
              <a:t>）が</a:t>
            </a:r>
            <a:r>
              <a:rPr lang="en-US" altLang="ja-JP" dirty="0">
                <a:effectLst/>
                <a:ea typeface="HG丸ｺﾞｼｯｸM-PRO" panose="020F0600000000000000" pitchFamily="50" charset="-128"/>
                <a:cs typeface="Times New Roman" panose="02020603050405020304" pitchFamily="18" charset="0"/>
              </a:rPr>
              <a:t>pH5.0</a:t>
            </a:r>
            <a:r>
              <a:rPr lang="ja-JP" altLang="ja-JP" dirty="0">
                <a:effectLst/>
                <a:ea typeface="HG丸ｺﾞｼｯｸM-PRO" panose="020F0600000000000000" pitchFamily="50" charset="-128"/>
                <a:cs typeface="Times New Roman" panose="02020603050405020304" pitchFamily="18" charset="0"/>
              </a:rPr>
              <a:t>の緩衝液中に溶解している。この緩衝液</a:t>
            </a:r>
            <a:r>
              <a:rPr lang="en-US" altLang="ja-JP" dirty="0">
                <a:effectLst/>
                <a:ea typeface="HG丸ｺﾞｼｯｸM-PRO" panose="020F0600000000000000" pitchFamily="50" charset="-128"/>
                <a:cs typeface="Times New Roman" panose="02020603050405020304" pitchFamily="18" charset="0"/>
              </a:rPr>
              <a:t>200mL</a:t>
            </a:r>
            <a:r>
              <a:rPr lang="ja-JP" altLang="ja-JP" dirty="0">
                <a:effectLst/>
                <a:ea typeface="HG丸ｺﾞｼｯｸM-PRO" panose="020F0600000000000000" pitchFamily="50" charset="-128"/>
                <a:cs typeface="Times New Roman" panose="02020603050405020304" pitchFamily="18" charset="0"/>
              </a:rPr>
              <a:t>に水と混ざり合わない有機溶媒</a:t>
            </a:r>
            <a:r>
              <a:rPr lang="en-US" altLang="ja-JP" dirty="0">
                <a:effectLst/>
                <a:ea typeface="HG丸ｺﾞｼｯｸM-PRO" panose="020F0600000000000000" pitchFamily="50" charset="-128"/>
                <a:cs typeface="Times New Roman" panose="02020603050405020304" pitchFamily="18" charset="0"/>
              </a:rPr>
              <a:t>100mL</a:t>
            </a:r>
            <a:r>
              <a:rPr lang="ja-JP" altLang="ja-JP" dirty="0">
                <a:effectLst/>
                <a:ea typeface="HG丸ｺﾞｼｯｸM-PRO" panose="020F0600000000000000" pitchFamily="50" charset="-128"/>
                <a:cs typeface="Times New Roman" panose="02020603050405020304" pitchFamily="18" charset="0"/>
              </a:rPr>
              <a:t>を加えて</a:t>
            </a:r>
            <a:r>
              <a:rPr lang="en-US" altLang="ja-JP" dirty="0">
                <a:effectLst/>
                <a:ea typeface="HG丸ｺﾞｼｯｸM-PRO" panose="020F0600000000000000" pitchFamily="50" charset="-128"/>
                <a:cs typeface="Times New Roman" panose="02020603050405020304" pitchFamily="18" charset="0"/>
              </a:rPr>
              <a:t>HA</a:t>
            </a:r>
            <a:r>
              <a:rPr lang="ja-JP" altLang="ja-JP" dirty="0">
                <a:effectLst/>
                <a:ea typeface="HG丸ｺﾞｼｯｸM-PRO" panose="020F0600000000000000" pitchFamily="50" charset="-128"/>
                <a:cs typeface="Times New Roman" panose="02020603050405020304" pitchFamily="18" charset="0"/>
              </a:rPr>
              <a:t>を</a:t>
            </a:r>
            <a:r>
              <a:rPr lang="en-US" altLang="ja-JP" dirty="0">
                <a:effectLst/>
                <a:ea typeface="HG丸ｺﾞｼｯｸM-PRO" panose="020F0600000000000000" pitchFamily="50" charset="-128"/>
                <a:cs typeface="Times New Roman" panose="02020603050405020304" pitchFamily="18" charset="0"/>
              </a:rPr>
              <a:t>1</a:t>
            </a:r>
            <a:r>
              <a:rPr lang="ja-JP" altLang="ja-JP" dirty="0">
                <a:effectLst/>
                <a:ea typeface="HG丸ｺﾞｼｯｸM-PRO" panose="020F0600000000000000" pitchFamily="50" charset="-128"/>
                <a:cs typeface="Times New Roman" panose="02020603050405020304" pitchFamily="18" charset="0"/>
              </a:rPr>
              <a:t>回抽出したところ、抽出率は</a:t>
            </a:r>
            <a:r>
              <a:rPr lang="en-US" altLang="ja-JP" dirty="0">
                <a:effectLst/>
                <a:ea typeface="HG丸ｺﾞｼｯｸM-PRO" panose="020F0600000000000000" pitchFamily="50" charset="-128"/>
                <a:cs typeface="Times New Roman" panose="02020603050405020304" pitchFamily="18" charset="0"/>
              </a:rPr>
              <a:t>75</a:t>
            </a:r>
            <a:r>
              <a:rPr lang="ja-JP" altLang="ja-JP" dirty="0">
                <a:effectLst/>
                <a:ea typeface="HG丸ｺﾞｼｯｸM-PRO" panose="020F0600000000000000" pitchFamily="50" charset="-128"/>
                <a:cs typeface="Times New Roman" panose="02020603050405020304" pitchFamily="18" charset="0"/>
              </a:rPr>
              <a:t>％であった。この弱酸</a:t>
            </a:r>
            <a:r>
              <a:rPr lang="en-US" altLang="ja-JP" dirty="0">
                <a:effectLst/>
                <a:ea typeface="HG丸ｺﾞｼｯｸM-PRO" panose="020F0600000000000000" pitchFamily="50" charset="-128"/>
                <a:cs typeface="Times New Roman" panose="02020603050405020304" pitchFamily="18" charset="0"/>
              </a:rPr>
              <a:t>HA</a:t>
            </a:r>
            <a:r>
              <a:rPr lang="ja-JP" altLang="ja-JP" dirty="0">
                <a:effectLst/>
                <a:ea typeface="HG丸ｺﾞｼｯｸM-PRO" panose="020F0600000000000000" pitchFamily="50" charset="-128"/>
                <a:cs typeface="Times New Roman" panose="02020603050405020304" pitchFamily="18" charset="0"/>
              </a:rPr>
              <a:t>の分配係数</a:t>
            </a:r>
            <a:r>
              <a:rPr lang="en-US" altLang="ja-JP" dirty="0">
                <a:effectLst/>
                <a:ea typeface="HG丸ｺﾞｼｯｸM-PRO" panose="020F0600000000000000" pitchFamily="50" charset="-128"/>
                <a:cs typeface="Times New Roman" panose="02020603050405020304" pitchFamily="18" charset="0"/>
              </a:rPr>
              <a:t>K</a:t>
            </a:r>
            <a:r>
              <a:rPr lang="en-US" altLang="ja-JP" baseline="-25000" dirty="0">
                <a:effectLst/>
                <a:ea typeface="HG丸ｺﾞｼｯｸM-PRO" panose="020F0600000000000000" pitchFamily="50" charset="-128"/>
                <a:cs typeface="Times New Roman" panose="02020603050405020304" pitchFamily="18" charset="0"/>
              </a:rPr>
              <a:t>D</a:t>
            </a:r>
            <a:r>
              <a:rPr lang="ja-JP" altLang="ja-JP" dirty="0">
                <a:effectLst/>
                <a:ea typeface="HG丸ｺﾞｼｯｸM-PRO" panose="020F0600000000000000" pitchFamily="50" charset="-128"/>
                <a:cs typeface="Times New Roman" panose="02020603050405020304" pitchFamily="18" charset="0"/>
              </a:rPr>
              <a:t>（有機溶媒中の分子形の濃度</a:t>
            </a:r>
            <a:r>
              <a:rPr lang="en-US" altLang="ja-JP" dirty="0">
                <a:effectLst/>
                <a:ea typeface="HG丸ｺﾞｼｯｸM-PRO" panose="020F0600000000000000" pitchFamily="50" charset="-128"/>
                <a:cs typeface="Times New Roman" panose="02020603050405020304" pitchFamily="18" charset="0"/>
              </a:rPr>
              <a:t>/</a:t>
            </a:r>
            <a:r>
              <a:rPr lang="ja-JP" altLang="ja-JP" dirty="0">
                <a:effectLst/>
                <a:ea typeface="HG丸ｺﾞｼｯｸM-PRO" panose="020F0600000000000000" pitchFamily="50" charset="-128"/>
                <a:cs typeface="Times New Roman" panose="02020603050405020304" pitchFamily="18" charset="0"/>
              </a:rPr>
              <a:t>緩衝液中の分子形の濃度）に最も近い値はどれか。</a:t>
            </a:r>
            <a:r>
              <a:rPr lang="en-US" altLang="ja-JP" dirty="0">
                <a:effectLst/>
                <a:ea typeface="HG丸ｺﾞｼｯｸM-PRO" panose="020F0600000000000000" pitchFamily="50" charset="-128"/>
                <a:cs typeface="Times New Roman" panose="02020603050405020304" pitchFamily="18" charset="0"/>
              </a:rPr>
              <a:t>1</a:t>
            </a:r>
            <a:r>
              <a:rPr lang="ja-JP" altLang="ja-JP" dirty="0">
                <a:effectLst/>
                <a:ea typeface="HG丸ｺﾞｼｯｸM-PRO" panose="020F0600000000000000" pitchFamily="50" charset="-128"/>
                <a:cs typeface="Times New Roman" panose="02020603050405020304" pitchFamily="18" charset="0"/>
              </a:rPr>
              <a:t>つ選べ。ただし、温度は一定で、混合により有機溶媒と緩衝液の体積に変化はなく、イオン形（解離形）は有機層に移行しないものとする。また、</a:t>
            </a:r>
            <a:r>
              <a:rPr lang="en-US" altLang="ja-JP" dirty="0">
                <a:effectLst/>
                <a:ea typeface="HG丸ｺﾞｼｯｸM-PRO" panose="020F0600000000000000" pitchFamily="50" charset="-128"/>
                <a:cs typeface="Times New Roman" panose="02020603050405020304" pitchFamily="18" charset="0"/>
              </a:rPr>
              <a:t>10</a:t>
            </a:r>
            <a:r>
              <a:rPr lang="en-US" altLang="ja-JP" baseline="30000" dirty="0">
                <a:effectLst/>
                <a:ea typeface="HG丸ｺﾞｼｯｸM-PRO" panose="020F0600000000000000" pitchFamily="50" charset="-128"/>
                <a:cs typeface="Times New Roman" panose="02020603050405020304" pitchFamily="18" charset="0"/>
              </a:rPr>
              <a:t>0.3</a:t>
            </a:r>
            <a:r>
              <a:rPr lang="en-US" altLang="ja-JP" dirty="0">
                <a:effectLst/>
                <a:ea typeface="HG丸ｺﾞｼｯｸM-PRO" panose="020F0600000000000000" pitchFamily="50" charset="-128"/>
                <a:cs typeface="Times New Roman" panose="02020603050405020304" pitchFamily="18" charset="0"/>
              </a:rPr>
              <a:t>=2</a:t>
            </a:r>
            <a:r>
              <a:rPr lang="ja-JP" altLang="ja-JP" dirty="0">
                <a:effectLst/>
                <a:ea typeface="HG丸ｺﾞｼｯｸM-PRO" panose="020F0600000000000000" pitchFamily="50" charset="-128"/>
                <a:cs typeface="Times New Roman" panose="02020603050405020304" pitchFamily="18" charset="0"/>
              </a:rPr>
              <a:t>とする。（青本問題</a:t>
            </a:r>
            <a:r>
              <a:rPr lang="en-US" altLang="ja-JP" dirty="0">
                <a:effectLst/>
                <a:ea typeface="HG丸ｺﾞｼｯｸM-PRO" panose="020F0600000000000000" pitchFamily="50" charset="-128"/>
                <a:cs typeface="Times New Roman" panose="02020603050405020304" pitchFamily="18" charset="0"/>
              </a:rPr>
              <a:t>p186</a:t>
            </a:r>
            <a:r>
              <a:rPr lang="ja-JP" altLang="ja-JP" dirty="0">
                <a:effectLst/>
                <a:ea typeface="HG丸ｺﾞｼｯｸM-PRO" panose="020F0600000000000000" pitchFamily="50" charset="-128"/>
                <a:cs typeface="Times New Roman" panose="02020603050405020304" pitchFamily="18" charset="0"/>
              </a:rPr>
              <a:t>：国家試験</a:t>
            </a:r>
            <a:r>
              <a:rPr lang="en-US" altLang="ja-JP" dirty="0">
                <a:effectLst/>
                <a:ea typeface="HG丸ｺﾞｼｯｸM-PRO" panose="020F0600000000000000" pitchFamily="50" charset="-128"/>
                <a:cs typeface="Times New Roman" panose="02020603050405020304" pitchFamily="18" charset="0"/>
              </a:rPr>
              <a:t>107</a:t>
            </a:r>
            <a:r>
              <a:rPr lang="ja-JP" altLang="ja-JP" dirty="0">
                <a:effectLst/>
                <a:ea typeface="HG丸ｺﾞｼｯｸM-PRO" panose="020F0600000000000000" pitchFamily="50" charset="-128"/>
                <a:cs typeface="Times New Roman" panose="02020603050405020304" pitchFamily="18" charset="0"/>
              </a:rPr>
              <a:t>回）</a:t>
            </a:r>
            <a:endParaRPr kumimoji="1" lang="ja-JP" altLang="en-US" dirty="0"/>
          </a:p>
        </p:txBody>
      </p:sp>
      <p:pic>
        <p:nvPicPr>
          <p:cNvPr id="4" name="録音したサウンド">
            <a:hlinkClick r:id="" action="ppaction://media"/>
            <a:extLst>
              <a:ext uri="{FF2B5EF4-FFF2-40B4-BE49-F238E27FC236}">
                <a16:creationId xmlns:a16="http://schemas.microsoft.com/office/drawing/2014/main" id="{59917B5D-F8B9-D1AF-6957-9B08A7BCD3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48" y="5993526"/>
            <a:ext cx="609600" cy="609600"/>
          </a:xfrm>
          <a:prstGeom prst="rect">
            <a:avLst/>
          </a:prstGeom>
        </p:spPr>
      </p:pic>
      <p:sp>
        <p:nvSpPr>
          <p:cNvPr id="5" name="四角形: 角を丸くする 4">
            <a:extLst>
              <a:ext uri="{FF2B5EF4-FFF2-40B4-BE49-F238E27FC236}">
                <a16:creationId xmlns:a16="http://schemas.microsoft.com/office/drawing/2014/main" id="{F0484D5A-B079-FE76-7926-5A1743BFBA1F}"/>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読んだら次へ</a:t>
            </a:r>
          </a:p>
        </p:txBody>
      </p:sp>
    </p:spTree>
    <p:extLst>
      <p:ext uri="{BB962C8B-B14F-4D97-AF65-F5344CB8AC3E}">
        <p14:creationId xmlns:p14="http://schemas.microsoft.com/office/powerpoint/2010/main" val="2185450368"/>
      </p:ext>
    </p:extLst>
  </p:cSld>
  <p:clrMapOvr>
    <a:masterClrMapping/>
  </p:clrMapOvr>
  <mc:AlternateContent xmlns:mc="http://schemas.openxmlformats.org/markup-compatibility/2006" xmlns:p14="http://schemas.microsoft.com/office/powerpoint/2010/main">
    <mc:Choice Requires="p14">
      <p:transition spd="slow" p14:dur="2000" advTm="72712"/>
    </mc:Choice>
    <mc:Fallback xmlns="">
      <p:transition spd="slow" advTm="7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DBBF9-CE65-5103-5503-7F09CD63081D}"/>
              </a:ext>
            </a:extLst>
          </p:cNvPr>
          <p:cNvSpPr>
            <a:spLocks noGrp="1"/>
          </p:cNvSpPr>
          <p:nvPr>
            <p:ph type="title"/>
          </p:nvPr>
        </p:nvSpPr>
        <p:spPr>
          <a:xfrm>
            <a:off x="628650" y="365126"/>
            <a:ext cx="7886700" cy="833053"/>
          </a:xfrm>
        </p:spPr>
        <p:txBody>
          <a:bodyPr/>
          <a:lstStyle/>
          <a:p>
            <a:r>
              <a:rPr kumimoji="1" lang="ja-JP" altLang="en-US" dirty="0"/>
              <a:t>以下の問に答えてください。</a:t>
            </a:r>
          </a:p>
        </p:txBody>
      </p:sp>
      <p:sp>
        <p:nvSpPr>
          <p:cNvPr id="3" name="コンテンツ プレースホルダー 2">
            <a:extLst>
              <a:ext uri="{FF2B5EF4-FFF2-40B4-BE49-F238E27FC236}">
                <a16:creationId xmlns:a16="http://schemas.microsoft.com/office/drawing/2014/main" id="{C0F39779-F36B-6FFE-B99C-BBA959877BA1}"/>
              </a:ext>
            </a:extLst>
          </p:cNvPr>
          <p:cNvSpPr>
            <a:spLocks noGrp="1"/>
          </p:cNvSpPr>
          <p:nvPr>
            <p:ph idx="1"/>
          </p:nvPr>
        </p:nvSpPr>
        <p:spPr>
          <a:xfrm>
            <a:off x="628650" y="1371600"/>
            <a:ext cx="7886700" cy="4805363"/>
          </a:xfrm>
        </p:spPr>
        <p:txBody>
          <a:bodyPr/>
          <a:lstStyle/>
          <a:p>
            <a:pPr marL="0" indent="0">
              <a:buNone/>
            </a:pPr>
            <a:r>
              <a:rPr kumimoji="1" lang="ja-JP" altLang="en-US" dirty="0"/>
              <a:t>水層（緩衝液層）と水に溶けない有機層への薬物の分配を考えたとき、以下の問に声に出して答えなさい。</a:t>
            </a:r>
            <a:endParaRPr kumimoji="1" lang="en-US" altLang="ja-JP" dirty="0"/>
          </a:p>
          <a:p>
            <a:r>
              <a:rPr kumimoji="1" lang="ja-JP" altLang="en-US" dirty="0"/>
              <a:t>分配係数の定義を答えなさい</a:t>
            </a:r>
            <a:endParaRPr kumimoji="1" lang="en-US" altLang="ja-JP" dirty="0"/>
          </a:p>
          <a:p>
            <a:r>
              <a:rPr kumimoji="1" lang="ja-JP" altLang="en-US" dirty="0"/>
              <a:t>弱電解質の見かけの分配係数と真の分配係数の定義を答えなさい。</a:t>
            </a:r>
            <a:endParaRPr kumimoji="1" lang="en-US" altLang="ja-JP" dirty="0"/>
          </a:p>
          <a:p>
            <a:r>
              <a:rPr kumimoji="1" lang="ja-JP" altLang="en-US" dirty="0"/>
              <a:t>有機層への抽出率の定義を答えなさい。</a:t>
            </a:r>
            <a:endParaRPr kumimoji="1" lang="en-US" altLang="ja-JP" dirty="0"/>
          </a:p>
          <a:p>
            <a:r>
              <a:rPr kumimoji="1" lang="ja-JP" altLang="en-US" dirty="0"/>
              <a:t>弱酸性物質の分子形とイオン型の割合を示す式を</a:t>
            </a:r>
            <a:r>
              <a:rPr kumimoji="1" lang="en-US" altLang="ja-JP" dirty="0"/>
              <a:t>pH</a:t>
            </a:r>
            <a:r>
              <a:rPr kumimoji="1" lang="ja-JP" altLang="en-US" dirty="0"/>
              <a:t>と</a:t>
            </a:r>
            <a:r>
              <a:rPr kumimoji="1" lang="en-US" altLang="ja-JP" dirty="0" err="1"/>
              <a:t>pKa</a:t>
            </a:r>
            <a:r>
              <a:rPr kumimoji="1" lang="ja-JP" altLang="en-US" dirty="0"/>
              <a:t>を使って書きなさい。</a:t>
            </a:r>
            <a:endParaRPr kumimoji="1" lang="en-US" altLang="ja-JP" dirty="0"/>
          </a:p>
          <a:p>
            <a:pPr marL="0" indent="0">
              <a:buNone/>
            </a:pPr>
            <a:r>
              <a:rPr kumimoji="1" lang="ja-JP" altLang="en-US" dirty="0"/>
              <a:t>　</a:t>
            </a:r>
            <a:r>
              <a:rPr kumimoji="1" lang="en-US" altLang="ja-JP" dirty="0"/>
              <a:t>[</a:t>
            </a:r>
            <a:r>
              <a:rPr kumimoji="1" lang="ja-JP" altLang="en-US" dirty="0"/>
              <a:t>イオン型</a:t>
            </a:r>
            <a:r>
              <a:rPr kumimoji="1" lang="en-US" altLang="ja-JP" dirty="0"/>
              <a:t>]</a:t>
            </a:r>
            <a:r>
              <a:rPr kumimoji="1" lang="ja-JP" altLang="en-US" dirty="0"/>
              <a:t>／［分子形</a:t>
            </a:r>
            <a:r>
              <a:rPr kumimoji="1" lang="en-US" altLang="ja-JP" dirty="0"/>
              <a:t>]</a:t>
            </a:r>
            <a:r>
              <a:rPr kumimoji="1" lang="ja-JP" altLang="en-US" dirty="0"/>
              <a:t>＝</a:t>
            </a:r>
          </a:p>
        </p:txBody>
      </p:sp>
      <p:pic>
        <p:nvPicPr>
          <p:cNvPr id="4" name="録音したサウンド">
            <a:hlinkClick r:id="" action="ppaction://media"/>
            <a:extLst>
              <a:ext uri="{FF2B5EF4-FFF2-40B4-BE49-F238E27FC236}">
                <a16:creationId xmlns:a16="http://schemas.microsoft.com/office/drawing/2014/main" id="{D1500639-9ACF-C33D-A35E-A9C6CBA91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063052"/>
            <a:ext cx="609600" cy="609600"/>
          </a:xfrm>
          <a:prstGeom prst="rect">
            <a:avLst/>
          </a:prstGeom>
        </p:spPr>
      </p:pic>
      <p:sp>
        <p:nvSpPr>
          <p:cNvPr id="5" name="四角形: 角を丸くする 4">
            <a:extLst>
              <a:ext uri="{FF2B5EF4-FFF2-40B4-BE49-F238E27FC236}">
                <a16:creationId xmlns:a16="http://schemas.microsoft.com/office/drawing/2014/main" id="{978C6AF1-A887-6062-00E6-E65AC6305CA7}"/>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答えたら次へ</a:t>
            </a:r>
          </a:p>
        </p:txBody>
      </p:sp>
    </p:spTree>
    <p:extLst>
      <p:ext uri="{BB962C8B-B14F-4D97-AF65-F5344CB8AC3E}">
        <p14:creationId xmlns:p14="http://schemas.microsoft.com/office/powerpoint/2010/main" val="173439909"/>
      </p:ext>
    </p:extLst>
  </p:cSld>
  <p:clrMapOvr>
    <a:masterClrMapping/>
  </p:clrMapOvr>
  <mc:AlternateContent xmlns:mc="http://schemas.openxmlformats.org/markup-compatibility/2006" xmlns:p14="http://schemas.microsoft.com/office/powerpoint/2010/main">
    <mc:Choice Requires="p14">
      <p:transition spd="slow" p14:dur="2000" advTm="95390"/>
    </mc:Choice>
    <mc:Fallback xmlns="">
      <p:transition spd="slow" advTm="9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9F1148-CA15-C17E-E476-B4BBFBDF62D1}"/>
              </a:ext>
            </a:extLst>
          </p:cNvPr>
          <p:cNvSpPr>
            <a:spLocks noGrp="1"/>
          </p:cNvSpPr>
          <p:nvPr>
            <p:ph type="title"/>
          </p:nvPr>
        </p:nvSpPr>
        <p:spPr>
          <a:xfrm>
            <a:off x="628650" y="365127"/>
            <a:ext cx="7886700" cy="911880"/>
          </a:xfrm>
        </p:spPr>
        <p:txBody>
          <a:bodyPr/>
          <a:lstStyle/>
          <a:p>
            <a:r>
              <a:rPr kumimoji="1" lang="ja-JP" altLang="en-US" dirty="0"/>
              <a:t>答えられない人は以下を確認</a:t>
            </a:r>
          </a:p>
        </p:txBody>
      </p:sp>
      <p:sp>
        <p:nvSpPr>
          <p:cNvPr id="3" name="コンテンツ プレースホルダー 2">
            <a:extLst>
              <a:ext uri="{FF2B5EF4-FFF2-40B4-BE49-F238E27FC236}">
                <a16:creationId xmlns:a16="http://schemas.microsoft.com/office/drawing/2014/main" id="{B2EECCA8-66A5-1D70-B72B-4B51C203D3D8}"/>
              </a:ext>
            </a:extLst>
          </p:cNvPr>
          <p:cNvSpPr>
            <a:spLocks noGrp="1"/>
          </p:cNvSpPr>
          <p:nvPr>
            <p:ph idx="1"/>
          </p:nvPr>
        </p:nvSpPr>
        <p:spPr>
          <a:xfrm>
            <a:off x="628650" y="1277007"/>
            <a:ext cx="7886700" cy="4682360"/>
          </a:xfrm>
        </p:spPr>
        <p:txBody>
          <a:bodyPr>
            <a:normAutofit fontScale="92500" lnSpcReduction="10000"/>
          </a:bodyPr>
          <a:lstStyle/>
          <a:p>
            <a:r>
              <a:rPr kumimoji="1" lang="ja-JP" altLang="en-US" dirty="0"/>
              <a:t>分配係数、真の分配係数、見かけの分配係数</a:t>
            </a:r>
            <a:endParaRPr kumimoji="1" lang="en-US" altLang="ja-JP" dirty="0"/>
          </a:p>
          <a:p>
            <a:pPr marL="0" indent="0">
              <a:buNone/>
            </a:pPr>
            <a:r>
              <a:rPr kumimoji="1" lang="ja-JP" altLang="en-US" dirty="0"/>
              <a:t>青本</a:t>
            </a:r>
            <a:r>
              <a:rPr kumimoji="1" lang="en-US" altLang="ja-JP" dirty="0"/>
              <a:t>p176</a:t>
            </a:r>
            <a:r>
              <a:rPr kumimoji="1" lang="ja-JP" altLang="en-US" dirty="0"/>
              <a:t>を確認</a:t>
            </a:r>
            <a:endParaRPr kumimoji="1" lang="en-US" altLang="ja-JP" dirty="0"/>
          </a:p>
          <a:p>
            <a:pPr marL="0" indent="0">
              <a:buNone/>
            </a:pPr>
            <a:r>
              <a:rPr kumimoji="1" lang="ja-JP" altLang="en-US" dirty="0"/>
              <a:t>ポイントは濃度</a:t>
            </a:r>
            <a:r>
              <a:rPr kumimoji="1" lang="ja-JP" altLang="en-US" b="1" dirty="0">
                <a:solidFill>
                  <a:srgbClr val="FF0000"/>
                </a:solidFill>
              </a:rPr>
              <a:t>比</a:t>
            </a:r>
            <a:r>
              <a:rPr kumimoji="1" lang="ja-JP" altLang="en-US" dirty="0"/>
              <a:t>であること。溶媒の量には関係ないことに注意、ただし、溶けている量は溶媒量に関係している</a:t>
            </a:r>
            <a:endParaRPr kumimoji="1" lang="en-US" altLang="ja-JP" dirty="0"/>
          </a:p>
          <a:p>
            <a:r>
              <a:rPr kumimoji="1" lang="ja-JP" altLang="en-US" dirty="0"/>
              <a:t>抽出率：青本</a:t>
            </a:r>
            <a:r>
              <a:rPr kumimoji="1" lang="en-US" altLang="ja-JP" dirty="0"/>
              <a:t>p339</a:t>
            </a:r>
            <a:r>
              <a:rPr kumimoji="1" lang="ja-JP" altLang="en-US" dirty="0"/>
              <a:t>を確認</a:t>
            </a:r>
            <a:endParaRPr kumimoji="1" lang="en-US" altLang="ja-JP" dirty="0"/>
          </a:p>
          <a:p>
            <a:pPr marL="0" indent="0">
              <a:buNone/>
            </a:pPr>
            <a:r>
              <a:rPr kumimoji="1" lang="ja-JP" altLang="en-US" dirty="0"/>
              <a:t>ポイントは両層に溶けている全薬物量のうち、有機層に溶けている薬物</a:t>
            </a:r>
            <a:r>
              <a:rPr kumimoji="1" lang="ja-JP" altLang="en-US" b="1" dirty="0">
                <a:solidFill>
                  <a:srgbClr val="FF0000"/>
                </a:solidFill>
              </a:rPr>
              <a:t>量</a:t>
            </a:r>
            <a:r>
              <a:rPr kumimoji="1" lang="ja-JP" altLang="en-US" dirty="0"/>
              <a:t>の</a:t>
            </a:r>
            <a:r>
              <a:rPr kumimoji="1" lang="ja-JP" altLang="en-US" b="1" dirty="0">
                <a:solidFill>
                  <a:srgbClr val="FF0000"/>
                </a:solidFill>
              </a:rPr>
              <a:t>割合</a:t>
            </a:r>
            <a:endParaRPr kumimoji="1" lang="en-US" altLang="ja-JP" b="1" dirty="0"/>
          </a:p>
          <a:p>
            <a:r>
              <a:rPr kumimoji="1" lang="ja-JP" altLang="en-US" dirty="0"/>
              <a:t>現時点で酸塩基平衡の式が書けない（</a:t>
            </a:r>
            <a:r>
              <a:rPr kumimoji="1" lang="en-US" altLang="ja-JP" dirty="0"/>
              <a:t>30</a:t>
            </a:r>
            <a:r>
              <a:rPr kumimoji="1" lang="ja-JP" altLang="en-US" dirty="0"/>
              <a:t>秒程度で誘導できない）のはかなり致命的です。酸、塩基の解離と</a:t>
            </a:r>
            <a:r>
              <a:rPr kumimoji="1" lang="en-US" altLang="ja-JP" dirty="0"/>
              <a:t>pH</a:t>
            </a:r>
            <a:r>
              <a:rPr kumimoji="1" lang="ja-JP" altLang="en-US" dirty="0"/>
              <a:t>と</a:t>
            </a:r>
            <a:r>
              <a:rPr kumimoji="1" lang="en-US" altLang="ja-JP" dirty="0" err="1"/>
              <a:t>pKa</a:t>
            </a:r>
            <a:r>
              <a:rPr kumimoji="1" lang="ja-JP" altLang="en-US" dirty="0"/>
              <a:t>関係を復習してください。（青本</a:t>
            </a:r>
            <a:r>
              <a:rPr kumimoji="1" lang="en-US" altLang="ja-JP" dirty="0"/>
              <a:t>p152-156)</a:t>
            </a:r>
          </a:p>
          <a:p>
            <a:endParaRPr kumimoji="1" lang="ja-JP" altLang="en-US" b="1" dirty="0">
              <a:solidFill>
                <a:srgbClr val="FF0000"/>
              </a:solidFill>
            </a:endParaRPr>
          </a:p>
        </p:txBody>
      </p:sp>
      <p:pic>
        <p:nvPicPr>
          <p:cNvPr id="4" name="録音したサウンド">
            <a:hlinkClick r:id="" action="ppaction://media"/>
            <a:extLst>
              <a:ext uri="{FF2B5EF4-FFF2-40B4-BE49-F238E27FC236}">
                <a16:creationId xmlns:a16="http://schemas.microsoft.com/office/drawing/2014/main" id="{329841DC-D6FA-5BBB-DCCC-68AC3541E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6144112"/>
            <a:ext cx="609600" cy="609600"/>
          </a:xfrm>
          <a:prstGeom prst="rect">
            <a:avLst/>
          </a:prstGeom>
        </p:spPr>
      </p:pic>
      <p:sp>
        <p:nvSpPr>
          <p:cNvPr id="5" name="四角形: 角を丸くする 4">
            <a:extLst>
              <a:ext uri="{FF2B5EF4-FFF2-40B4-BE49-F238E27FC236}">
                <a16:creationId xmlns:a16="http://schemas.microsoft.com/office/drawing/2014/main" id="{756FE22E-1409-65CE-5C6E-5BCF4F3BE74F}"/>
              </a:ext>
            </a:extLst>
          </p:cNvPr>
          <p:cNvSpPr/>
          <p:nvPr/>
        </p:nvSpPr>
        <p:spPr>
          <a:xfrm>
            <a:off x="6652310" y="6144112"/>
            <a:ext cx="2207894" cy="6975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学習したら次へ</a:t>
            </a:r>
          </a:p>
        </p:txBody>
      </p:sp>
    </p:spTree>
    <p:extLst>
      <p:ext uri="{BB962C8B-B14F-4D97-AF65-F5344CB8AC3E}">
        <p14:creationId xmlns:p14="http://schemas.microsoft.com/office/powerpoint/2010/main" val="4220967813"/>
      </p:ext>
    </p:extLst>
  </p:cSld>
  <p:clrMapOvr>
    <a:masterClrMapping/>
  </p:clrMapOvr>
  <mc:AlternateContent xmlns:mc="http://schemas.openxmlformats.org/markup-compatibility/2006" xmlns:p14="http://schemas.microsoft.com/office/powerpoint/2010/main">
    <mc:Choice Requires="p14">
      <p:transition spd="slow" p14:dur="2000" advTm="276166"/>
    </mc:Choice>
    <mc:Fallback xmlns="">
      <p:transition spd="slow" advTm="27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DB8686-6EFC-2729-66BB-3281035C1F3E}"/>
              </a:ext>
            </a:extLst>
          </p:cNvPr>
          <p:cNvSpPr>
            <a:spLocks noGrp="1"/>
          </p:cNvSpPr>
          <p:nvPr>
            <p:ph type="title"/>
          </p:nvPr>
        </p:nvSpPr>
        <p:spPr>
          <a:xfrm>
            <a:off x="628650" y="365126"/>
            <a:ext cx="7886700" cy="769991"/>
          </a:xfrm>
        </p:spPr>
        <p:txBody>
          <a:bodyPr/>
          <a:lstStyle/>
          <a:p>
            <a:r>
              <a:rPr kumimoji="1" lang="ja-JP" altLang="en-US" dirty="0"/>
              <a:t>ステップ</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BD9401F2-8797-5072-DA3B-D43DBC857DB3}"/>
              </a:ext>
            </a:extLst>
          </p:cNvPr>
          <p:cNvSpPr>
            <a:spLocks noGrp="1"/>
          </p:cNvSpPr>
          <p:nvPr>
            <p:ph idx="1"/>
          </p:nvPr>
        </p:nvSpPr>
        <p:spPr>
          <a:xfrm>
            <a:off x="628650" y="1135117"/>
            <a:ext cx="7886700" cy="5041846"/>
          </a:xfrm>
        </p:spPr>
        <p:txBody>
          <a:bodyPr/>
          <a:lstStyle/>
          <a:p>
            <a:r>
              <a:rPr lang="ja-JP" altLang="ja-JP" dirty="0">
                <a:effectLst/>
                <a:ea typeface="HG丸ｺﾞｼｯｸM-PRO" panose="020F0600000000000000" pitchFamily="50" charset="-128"/>
                <a:cs typeface="Times New Roman" panose="02020603050405020304" pitchFamily="18" charset="0"/>
              </a:rPr>
              <a:t>ある</a:t>
            </a:r>
            <a:r>
              <a:rPr lang="en-US" altLang="ja-JP" dirty="0">
                <a:effectLst/>
                <a:ea typeface="HG丸ｺﾞｼｯｸM-PRO" panose="020F0600000000000000" pitchFamily="50" charset="-128"/>
                <a:cs typeface="Times New Roman" panose="02020603050405020304" pitchFamily="18" charset="0"/>
              </a:rPr>
              <a:t>1</a:t>
            </a:r>
            <a:r>
              <a:rPr lang="ja-JP" altLang="ja-JP" dirty="0">
                <a:effectLst/>
                <a:ea typeface="HG丸ｺﾞｼｯｸM-PRO" panose="020F0600000000000000" pitchFamily="50" charset="-128"/>
                <a:cs typeface="Times New Roman" panose="02020603050405020304" pitchFamily="18" charset="0"/>
              </a:rPr>
              <a:t>価の弱酸</a:t>
            </a:r>
            <a:r>
              <a:rPr lang="en-US" altLang="ja-JP" dirty="0">
                <a:effectLst/>
                <a:ea typeface="HG丸ｺﾞｼｯｸM-PRO" panose="020F0600000000000000" pitchFamily="50" charset="-128"/>
                <a:cs typeface="Times New Roman" panose="02020603050405020304" pitchFamily="18" charset="0"/>
              </a:rPr>
              <a:t>HA</a:t>
            </a:r>
            <a:r>
              <a:rPr lang="ja-JP" altLang="ja-JP" dirty="0">
                <a:effectLst/>
                <a:ea typeface="HG丸ｺﾞｼｯｸM-PRO" panose="020F0600000000000000" pitchFamily="50" charset="-128"/>
                <a:cs typeface="Times New Roman" panose="02020603050405020304" pitchFamily="18" charset="0"/>
              </a:rPr>
              <a:t>（</a:t>
            </a:r>
            <a:r>
              <a:rPr lang="en-US" altLang="ja-JP" dirty="0" err="1">
                <a:effectLst/>
                <a:ea typeface="HG丸ｺﾞｼｯｸM-PRO" panose="020F0600000000000000" pitchFamily="50" charset="-128"/>
                <a:cs typeface="Times New Roman" panose="02020603050405020304" pitchFamily="18" charset="0"/>
              </a:rPr>
              <a:t>p</a:t>
            </a:r>
            <a:r>
              <a:rPr lang="en-US" altLang="ja-JP" i="1" dirty="0" err="1">
                <a:effectLst/>
                <a:ea typeface="HG丸ｺﾞｼｯｸM-PRO" panose="020F0600000000000000" pitchFamily="50" charset="-128"/>
                <a:cs typeface="Times New Roman" panose="02020603050405020304" pitchFamily="18" charset="0"/>
              </a:rPr>
              <a:t>K</a:t>
            </a:r>
            <a:r>
              <a:rPr lang="en-US" altLang="ja-JP" dirty="0" err="1">
                <a:effectLst/>
                <a:ea typeface="HG丸ｺﾞｼｯｸM-PRO" panose="020F0600000000000000" pitchFamily="50" charset="-128"/>
                <a:cs typeface="Times New Roman" panose="02020603050405020304" pitchFamily="18" charset="0"/>
              </a:rPr>
              <a:t>a</a:t>
            </a:r>
            <a:r>
              <a:rPr lang="en-US" altLang="ja-JP" dirty="0">
                <a:effectLst/>
                <a:ea typeface="HG丸ｺﾞｼｯｸM-PRO" panose="020F0600000000000000" pitchFamily="50" charset="-128"/>
                <a:cs typeface="Times New Roman" panose="02020603050405020304" pitchFamily="18" charset="0"/>
              </a:rPr>
              <a:t> 5.3</a:t>
            </a:r>
            <a:r>
              <a:rPr lang="ja-JP" altLang="ja-JP" dirty="0">
                <a:effectLst/>
                <a:ea typeface="HG丸ｺﾞｼｯｸM-PRO" panose="020F0600000000000000" pitchFamily="50" charset="-128"/>
                <a:cs typeface="Times New Roman" panose="02020603050405020304" pitchFamily="18" charset="0"/>
              </a:rPr>
              <a:t>）が</a:t>
            </a:r>
            <a:r>
              <a:rPr lang="en-US" altLang="ja-JP" dirty="0">
                <a:effectLst/>
                <a:ea typeface="HG丸ｺﾞｼｯｸM-PRO" panose="020F0600000000000000" pitchFamily="50" charset="-128"/>
                <a:cs typeface="Times New Roman" panose="02020603050405020304" pitchFamily="18" charset="0"/>
              </a:rPr>
              <a:t>pH5.0</a:t>
            </a:r>
            <a:r>
              <a:rPr lang="ja-JP" altLang="ja-JP" dirty="0">
                <a:effectLst/>
                <a:ea typeface="HG丸ｺﾞｼｯｸM-PRO" panose="020F0600000000000000" pitchFamily="50" charset="-128"/>
                <a:cs typeface="Times New Roman" panose="02020603050405020304" pitchFamily="18" charset="0"/>
              </a:rPr>
              <a:t>の緩衝液中に溶解している</a:t>
            </a:r>
            <a:r>
              <a:rPr lang="ja-JP" altLang="en-US" dirty="0">
                <a:effectLst/>
                <a:ea typeface="HG丸ｺﾞｼｯｸM-PRO" panose="020F0600000000000000" pitchFamily="50" charset="-128"/>
                <a:cs typeface="Times New Roman" panose="02020603050405020304" pitchFamily="18" charset="0"/>
              </a:rPr>
              <a:t>とき、分子形とイオン型の割合を求めなさい。</a:t>
            </a:r>
            <a:endParaRPr kumimoji="1" lang="ja-JP" altLang="en-US" dirty="0"/>
          </a:p>
        </p:txBody>
      </p:sp>
      <p:pic>
        <p:nvPicPr>
          <p:cNvPr id="4" name="録音したサウンド">
            <a:hlinkClick r:id="" action="ppaction://media"/>
            <a:extLst>
              <a:ext uri="{FF2B5EF4-FFF2-40B4-BE49-F238E27FC236}">
                <a16:creationId xmlns:a16="http://schemas.microsoft.com/office/drawing/2014/main" id="{33920B32-754D-A7EF-19F3-6B57FA71BA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924001"/>
            <a:ext cx="609600" cy="609600"/>
          </a:xfrm>
          <a:prstGeom prst="rect">
            <a:avLst/>
          </a:prstGeom>
        </p:spPr>
      </p:pic>
      <p:sp>
        <p:nvSpPr>
          <p:cNvPr id="5" name="四角形: 角を丸くする 4">
            <a:extLst>
              <a:ext uri="{FF2B5EF4-FFF2-40B4-BE49-F238E27FC236}">
                <a16:creationId xmlns:a16="http://schemas.microsoft.com/office/drawing/2014/main" id="{49DD2FB0-8838-60B4-6D78-52C89CB0DC77}"/>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自分で解いて、解き終わったら次へ</a:t>
            </a:r>
          </a:p>
        </p:txBody>
      </p:sp>
    </p:spTree>
    <p:extLst>
      <p:ext uri="{BB962C8B-B14F-4D97-AF65-F5344CB8AC3E}">
        <p14:creationId xmlns:p14="http://schemas.microsoft.com/office/powerpoint/2010/main" val="1526532789"/>
      </p:ext>
    </p:extLst>
  </p:cSld>
  <p:clrMapOvr>
    <a:masterClrMapping/>
  </p:clrMapOvr>
  <mc:AlternateContent xmlns:mc="http://schemas.openxmlformats.org/markup-compatibility/2006" xmlns:p14="http://schemas.microsoft.com/office/powerpoint/2010/main">
    <mc:Choice Requires="p14">
      <p:transition spd="slow" p14:dur="2000" advTm="51968"/>
    </mc:Choice>
    <mc:Fallback xmlns="">
      <p:transition spd="slow" advTm="5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FFD790-FDD2-0973-6B0D-756519D39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173863"/>
            <a:ext cx="6191250" cy="28194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B70A9A3-E6EF-15C6-3F25-E6B7A8AD0689}"/>
              </a:ext>
            </a:extLst>
          </p:cNvPr>
          <p:cNvSpPr>
            <a:spLocks noGrp="1"/>
          </p:cNvSpPr>
          <p:nvPr>
            <p:ph type="title"/>
          </p:nvPr>
        </p:nvSpPr>
        <p:spPr>
          <a:xfrm>
            <a:off x="628650" y="365126"/>
            <a:ext cx="7886700" cy="694417"/>
          </a:xfrm>
        </p:spPr>
        <p:txBody>
          <a:bodyPr>
            <a:normAutofit fontScale="90000"/>
          </a:bodyPr>
          <a:lstStyle/>
          <a:p>
            <a:r>
              <a:rPr kumimoji="1" lang="ja-JP" altLang="en-US" dirty="0"/>
              <a:t>問題（問題をしっかり読む）</a:t>
            </a:r>
          </a:p>
        </p:txBody>
      </p:sp>
      <p:sp>
        <p:nvSpPr>
          <p:cNvPr id="4" name="Rectangle 1">
            <a:extLst>
              <a:ext uri="{FF2B5EF4-FFF2-40B4-BE49-F238E27FC236}">
                <a16:creationId xmlns:a16="http://schemas.microsoft.com/office/drawing/2014/main" id="{88F8E246-735C-70A9-BF40-85FB958746A6}"/>
              </a:ext>
            </a:extLst>
          </p:cNvPr>
          <p:cNvSpPr>
            <a:spLocks noChangeArrowheads="1"/>
          </p:cNvSpPr>
          <p:nvPr/>
        </p:nvSpPr>
        <p:spPr bwMode="auto">
          <a:xfrm>
            <a:off x="416280" y="954025"/>
            <a:ext cx="8408406"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乳剤Ａ、Ｂ及びＣはそれぞれ図に示す容積の水と油からなっている。これらの乳剤には非電解質の薬物1,000mgが溶解している。25℃における乳剤Ａ～Ｃの油相及び水相中の薬物濃度に関する記述のうち、最も適切なのはどれか。1つ選べ。</a:t>
            </a:r>
            <a:endParaRPr kumimoji="0" lang="ja-JP" altLang="ja-JP"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ただし、25℃における薬物の油/水分配係数は1,000であり、分配平衡に達しているものとする。また、溶解に伴う容積変化は無視でき、両相において薬物は会合しないものとする</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600" b="0" i="0" u="none" strike="noStrike" cap="none" normalizeH="0" baseline="0" dirty="0">
              <a:ln>
                <a:noFill/>
              </a:ln>
              <a:solidFill>
                <a:schemeClr val="tx1"/>
              </a:solidFill>
              <a:effectLst/>
            </a:endParaRPr>
          </a:p>
          <a:p>
            <a:pPr lvl="1" defTabSz="914400"/>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1　乳剤ＡとＢの油相中の薬物濃度は、ほぼ等しい。</a:t>
            </a:r>
            <a:endParaRPr kumimoji="0" lang="ja-JP" altLang="ja-JP" sz="1600" b="0" i="0" u="none" strike="noStrike" cap="none" normalizeH="0" baseline="0" dirty="0">
              <a:ln>
                <a:noFill/>
              </a:ln>
              <a:solidFill>
                <a:schemeClr val="tx1"/>
              </a:solidFill>
              <a:effectLst/>
            </a:endParaRPr>
          </a:p>
          <a:p>
            <a:pPr lvl="1" defTabSz="914400"/>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　乳剤ＡとＣの油相中の薬物濃度は、ほぼ等しい。</a:t>
            </a:r>
            <a:endParaRPr kumimoji="0" lang="ja-JP" altLang="ja-JP" sz="1600" b="0" i="0" u="none" strike="noStrike" cap="none" normalizeH="0" baseline="0" dirty="0">
              <a:ln>
                <a:noFill/>
              </a:ln>
              <a:solidFill>
                <a:schemeClr val="tx1"/>
              </a:solidFill>
              <a:effectLst/>
            </a:endParaRPr>
          </a:p>
          <a:p>
            <a:pPr lvl="1" defTabSz="914400"/>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3　乳剤ＢとＣの油相中の薬物濃度は、ほぼ等しい。</a:t>
            </a:r>
            <a:endParaRPr kumimoji="0" lang="ja-JP" altLang="ja-JP" sz="1600" b="0" i="0" u="none" strike="noStrike" cap="none" normalizeH="0" baseline="0" dirty="0">
              <a:ln>
                <a:noFill/>
              </a:ln>
              <a:solidFill>
                <a:schemeClr val="tx1"/>
              </a:solidFill>
              <a:effectLst/>
            </a:endParaRPr>
          </a:p>
          <a:p>
            <a:pPr lvl="1" defTabSz="914400"/>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4　乳剤Ａの水相中の薬物濃度は、乳剤Ｂの水相中の薬物濃度のほぼ半分である。</a:t>
            </a:r>
            <a:endParaRPr kumimoji="0" lang="ja-JP" altLang="ja-JP" sz="1600" b="0" i="0" u="none" strike="noStrike" cap="none" normalizeH="0" baseline="0" dirty="0">
              <a:ln>
                <a:noFill/>
              </a:ln>
              <a:solidFill>
                <a:schemeClr val="tx1"/>
              </a:solidFill>
              <a:effectLst/>
            </a:endParaRPr>
          </a:p>
          <a:p>
            <a:pPr lvl="1" defTabSz="914400"/>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5　乳剤Ｂの水相中の薬物濃度は、乳剤Ｃの水相中の薬物濃度のほぼ半分である。</a:t>
            </a:r>
            <a:endParaRPr kumimoji="0" lang="ja-JP" altLang="ja-JP" sz="1600" b="0" i="0" u="none" strike="noStrike" cap="none" normalizeH="0" baseline="0" dirty="0">
              <a:ln>
                <a:noFill/>
              </a:ln>
              <a:solidFill>
                <a:schemeClr val="tx1"/>
              </a:solidFill>
              <a:effectLst/>
              <a:latin typeface="Arial" panose="020B0604020202020204" pitchFamily="34" charset="0"/>
            </a:endParaRPr>
          </a:p>
        </p:txBody>
      </p:sp>
      <p:pic>
        <p:nvPicPr>
          <p:cNvPr id="3" name="録音したサウンド">
            <a:hlinkClick r:id="" action="ppaction://media"/>
            <a:extLst>
              <a:ext uri="{FF2B5EF4-FFF2-40B4-BE49-F238E27FC236}">
                <a16:creationId xmlns:a16="http://schemas.microsoft.com/office/drawing/2014/main" id="{0B565C11-F37F-2C17-11DD-10E956DCE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280" y="6099847"/>
            <a:ext cx="609600" cy="609600"/>
          </a:xfrm>
          <a:prstGeom prst="rect">
            <a:avLst/>
          </a:prstGeom>
        </p:spPr>
      </p:pic>
      <p:sp>
        <p:nvSpPr>
          <p:cNvPr id="5" name="四角形: 角を丸くする 4">
            <a:extLst>
              <a:ext uri="{FF2B5EF4-FFF2-40B4-BE49-F238E27FC236}">
                <a16:creationId xmlns:a16="http://schemas.microsoft.com/office/drawing/2014/main" id="{BE13EC7F-2DD3-E311-8EBA-E6531106D6C5}"/>
              </a:ext>
            </a:extLst>
          </p:cNvPr>
          <p:cNvSpPr/>
          <p:nvPr/>
        </p:nvSpPr>
        <p:spPr>
          <a:xfrm>
            <a:off x="6999890" y="5202620"/>
            <a:ext cx="1824796"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読んだら次へ</a:t>
            </a:r>
          </a:p>
        </p:txBody>
      </p:sp>
    </p:spTree>
    <p:extLst>
      <p:ext uri="{BB962C8B-B14F-4D97-AF65-F5344CB8AC3E}">
        <p14:creationId xmlns:p14="http://schemas.microsoft.com/office/powerpoint/2010/main" val="3962714224"/>
      </p:ext>
    </p:extLst>
  </p:cSld>
  <p:clrMapOvr>
    <a:masterClrMapping/>
  </p:clrMapOvr>
  <mc:AlternateContent xmlns:mc="http://schemas.openxmlformats.org/markup-compatibility/2006" xmlns:p14="http://schemas.microsoft.com/office/powerpoint/2010/main">
    <mc:Choice Requires="p14">
      <p:transition spd="slow" p14:dur="2000" advTm="75563"/>
    </mc:Choice>
    <mc:Fallback xmlns="">
      <p:transition spd="slow" advTm="7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F4BC56-75FA-8AD6-EC3D-B8D05D70CFE9}"/>
              </a:ext>
            </a:extLst>
          </p:cNvPr>
          <p:cNvSpPr>
            <a:spLocks noGrp="1"/>
          </p:cNvSpPr>
          <p:nvPr>
            <p:ph idx="1"/>
          </p:nvPr>
        </p:nvSpPr>
        <p:spPr>
          <a:xfrm>
            <a:off x="628650" y="580149"/>
            <a:ext cx="7886700" cy="5946775"/>
          </a:xfrm>
        </p:spPr>
        <p:txBody>
          <a:bodyPr>
            <a:normAutofit lnSpcReduction="10000"/>
          </a:bodyPr>
          <a:lstStyle/>
          <a:p>
            <a:r>
              <a:rPr kumimoji="1" lang="ja-JP" altLang="en-US" dirty="0"/>
              <a:t>酸性薬物の</a:t>
            </a:r>
            <a:r>
              <a:rPr kumimoji="1" lang="en-US" altLang="ja-JP" dirty="0"/>
              <a:t>[</a:t>
            </a:r>
            <a:r>
              <a:rPr kumimoji="1" lang="ja-JP" altLang="en-US" dirty="0"/>
              <a:t>イオン型</a:t>
            </a:r>
            <a:r>
              <a:rPr kumimoji="1" lang="en-US" altLang="ja-JP" dirty="0"/>
              <a:t>]/</a:t>
            </a:r>
            <a:r>
              <a:rPr kumimoji="1" lang="ja-JP" altLang="en-US" dirty="0"/>
              <a:t>［分子形</a:t>
            </a:r>
            <a:r>
              <a:rPr kumimoji="1" lang="en-US" altLang="ja-JP" dirty="0"/>
              <a:t>]</a:t>
            </a:r>
            <a:r>
              <a:rPr kumimoji="1" lang="ja-JP" altLang="en-US" dirty="0"/>
              <a:t>の計算</a:t>
            </a:r>
            <a:endParaRPr kumimoji="1" lang="en-US" altLang="ja-JP" dirty="0"/>
          </a:p>
          <a:p>
            <a:pPr marL="0" indent="0">
              <a:buNone/>
            </a:pPr>
            <a:r>
              <a:rPr kumimoji="1" lang="ja-JP" altLang="en-US" dirty="0"/>
              <a:t>＝</a:t>
            </a:r>
            <a:r>
              <a:rPr kumimoji="1" lang="en-US" altLang="ja-JP" dirty="0"/>
              <a:t>10</a:t>
            </a:r>
            <a:r>
              <a:rPr kumimoji="1" lang="en-US" altLang="ja-JP" baseline="30000" dirty="0"/>
              <a:t>pH-pKa</a:t>
            </a:r>
            <a:r>
              <a:rPr kumimoji="1" lang="ja-JP" altLang="en-US" dirty="0"/>
              <a:t>＝</a:t>
            </a:r>
            <a:r>
              <a:rPr kumimoji="1" lang="en-US" altLang="ja-JP" dirty="0"/>
              <a:t>10</a:t>
            </a:r>
            <a:r>
              <a:rPr kumimoji="1" lang="en-US" altLang="ja-JP" baseline="30000" dirty="0"/>
              <a:t>5.0-5.3</a:t>
            </a:r>
            <a:r>
              <a:rPr kumimoji="1" lang="ja-JP" altLang="en-US" dirty="0"/>
              <a:t>＝</a:t>
            </a:r>
            <a:r>
              <a:rPr kumimoji="1" lang="en-US" altLang="ja-JP" dirty="0"/>
              <a:t>10</a:t>
            </a:r>
            <a:r>
              <a:rPr kumimoji="1" lang="en-US" altLang="ja-JP" baseline="30000" dirty="0"/>
              <a:t>-0.3</a:t>
            </a:r>
          </a:p>
          <a:p>
            <a:pPr marL="0" indent="0">
              <a:buNone/>
            </a:pPr>
            <a:r>
              <a:rPr kumimoji="1" lang="ja-JP" altLang="en-US" dirty="0"/>
              <a:t>問題文に</a:t>
            </a:r>
            <a:r>
              <a:rPr kumimoji="1" lang="en-US" altLang="ja-JP" dirty="0"/>
              <a:t>10</a:t>
            </a:r>
            <a:r>
              <a:rPr kumimoji="1" lang="en-US" altLang="ja-JP" baseline="30000" dirty="0"/>
              <a:t>0.3</a:t>
            </a:r>
            <a:r>
              <a:rPr kumimoji="1" lang="en-US" altLang="ja-JP" dirty="0"/>
              <a:t>=2</a:t>
            </a:r>
            <a:r>
              <a:rPr kumimoji="1" lang="ja-JP" altLang="en-US" dirty="0"/>
              <a:t>とあるので</a:t>
            </a:r>
            <a:r>
              <a:rPr kumimoji="1" lang="en-US" altLang="ja-JP" dirty="0"/>
              <a:t>10</a:t>
            </a:r>
            <a:r>
              <a:rPr kumimoji="1" lang="en-US" altLang="ja-JP" baseline="30000" dirty="0"/>
              <a:t>-0.3</a:t>
            </a:r>
            <a:r>
              <a:rPr kumimoji="1" lang="ja-JP" altLang="en-US" dirty="0"/>
              <a:t>＝</a:t>
            </a:r>
            <a:r>
              <a:rPr kumimoji="1" lang="en-US" altLang="ja-JP" dirty="0"/>
              <a:t>1/2</a:t>
            </a:r>
            <a:r>
              <a:rPr kumimoji="1" lang="ja-JP" altLang="en-US" dirty="0"/>
              <a:t>なので</a:t>
            </a:r>
            <a:endParaRPr kumimoji="1" lang="en-US" altLang="ja-JP" dirty="0"/>
          </a:p>
          <a:p>
            <a:pPr marL="0" indent="0">
              <a:buNone/>
            </a:pPr>
            <a:r>
              <a:rPr kumimoji="1" lang="ja-JP" altLang="en-US" dirty="0"/>
              <a:t>イオン型：分子形＝</a:t>
            </a:r>
            <a:r>
              <a:rPr kumimoji="1" lang="en-US" altLang="ja-JP" dirty="0"/>
              <a:t>0.5:1</a:t>
            </a:r>
            <a:r>
              <a:rPr kumimoji="1" lang="ja-JP" altLang="en-US" dirty="0"/>
              <a:t>　となります。</a:t>
            </a:r>
            <a:endParaRPr kumimoji="1" lang="en-US" altLang="ja-JP" dirty="0"/>
          </a:p>
          <a:p>
            <a:pPr marL="0" indent="0">
              <a:buNone/>
            </a:pPr>
            <a:r>
              <a:rPr kumimoji="1" lang="en-US" altLang="ja-JP" dirty="0"/>
              <a:t>1:2</a:t>
            </a:r>
            <a:r>
              <a:rPr kumimoji="1" lang="ja-JP" altLang="en-US" dirty="0"/>
              <a:t>でに良いのですが、分子形を</a:t>
            </a:r>
            <a:r>
              <a:rPr kumimoji="1" lang="en-US" altLang="ja-JP" dirty="0"/>
              <a:t>1</a:t>
            </a:r>
            <a:r>
              <a:rPr kumimoji="1" lang="ja-JP" altLang="en-US" dirty="0"/>
              <a:t>として考えるようにすることをおすすめします。</a:t>
            </a:r>
            <a:endParaRPr kumimoji="1" lang="en-US" altLang="ja-JP" dirty="0"/>
          </a:p>
          <a:p>
            <a:pPr marL="0" indent="0">
              <a:buNone/>
            </a:pPr>
            <a:endParaRPr lang="en-US" altLang="ja-JP" dirty="0"/>
          </a:p>
          <a:p>
            <a:pPr marL="0" indent="0">
              <a:buNone/>
            </a:pPr>
            <a:r>
              <a:rPr kumimoji="1" lang="ja-JP" altLang="en-US" dirty="0"/>
              <a:t>従って、水層中ではこの酸性物質は分子形１とイオン型</a:t>
            </a:r>
            <a:r>
              <a:rPr kumimoji="1" lang="en-US" altLang="ja-JP" dirty="0"/>
              <a:t>0.5</a:t>
            </a:r>
            <a:r>
              <a:rPr kumimoji="1" lang="ja-JP" altLang="en-US" dirty="0"/>
              <a:t>で存在しています。</a:t>
            </a:r>
            <a:endParaRPr kumimoji="1" lang="en-US" altLang="ja-JP" dirty="0"/>
          </a:p>
          <a:p>
            <a:pPr marL="0" indent="0">
              <a:buNone/>
            </a:pPr>
            <a:endParaRPr lang="en-US" altLang="ja-JP" dirty="0"/>
          </a:p>
          <a:p>
            <a:pPr marL="0" indent="0">
              <a:buNone/>
            </a:pPr>
            <a:r>
              <a:rPr kumimoji="1" lang="ja-JP" altLang="en-US" dirty="0"/>
              <a:t>ポイント：イオンの解離で</a:t>
            </a:r>
            <a:r>
              <a:rPr kumimoji="1" lang="en-US" altLang="ja-JP" dirty="0"/>
              <a:t>pH</a:t>
            </a:r>
            <a:r>
              <a:rPr kumimoji="1" lang="ja-JP" altLang="en-US" dirty="0"/>
              <a:t>と</a:t>
            </a:r>
            <a:r>
              <a:rPr kumimoji="1" lang="en-US" altLang="ja-JP" dirty="0" err="1"/>
              <a:t>pKa</a:t>
            </a:r>
            <a:r>
              <a:rPr kumimoji="1" lang="ja-JP" altLang="en-US" dirty="0"/>
              <a:t>の差が</a:t>
            </a:r>
            <a:r>
              <a:rPr kumimoji="1" lang="en-US" altLang="ja-JP" dirty="0"/>
              <a:t>0.3</a:t>
            </a:r>
            <a:r>
              <a:rPr kumimoji="1" lang="ja-JP" altLang="en-US" dirty="0"/>
              <a:t>（又は</a:t>
            </a:r>
            <a:r>
              <a:rPr kumimoji="1" lang="en-US" altLang="ja-JP" dirty="0"/>
              <a:t>-0.3</a:t>
            </a:r>
            <a:r>
              <a:rPr kumimoji="1" lang="ja-JP" altLang="en-US" dirty="0"/>
              <a:t>）という数値が出てきたら</a:t>
            </a:r>
            <a:r>
              <a:rPr kumimoji="1" lang="en-US" altLang="ja-JP" dirty="0"/>
              <a:t>1:2</a:t>
            </a:r>
            <a:r>
              <a:rPr kumimoji="1" lang="ja-JP" altLang="en-US" dirty="0"/>
              <a:t>または</a:t>
            </a:r>
            <a:r>
              <a:rPr kumimoji="1" lang="en-US" altLang="ja-JP" dirty="0"/>
              <a:t>2:1</a:t>
            </a:r>
            <a:r>
              <a:rPr kumimoji="1" lang="ja-JP" altLang="en-US" dirty="0"/>
              <a:t>の割合なので覚えておくと便利。</a:t>
            </a:r>
          </a:p>
          <a:p>
            <a:endParaRPr kumimoji="1" lang="ja-JP" altLang="en-US" dirty="0"/>
          </a:p>
        </p:txBody>
      </p:sp>
      <p:pic>
        <p:nvPicPr>
          <p:cNvPr id="2" name="録音したサウンド">
            <a:hlinkClick r:id="" action="ppaction://media"/>
            <a:extLst>
              <a:ext uri="{FF2B5EF4-FFF2-40B4-BE49-F238E27FC236}">
                <a16:creationId xmlns:a16="http://schemas.microsoft.com/office/drawing/2014/main" id="{4E550906-648D-1985-B12F-66519D0B39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5007" y="6222124"/>
            <a:ext cx="609600" cy="609600"/>
          </a:xfrm>
          <a:prstGeom prst="rect">
            <a:avLst/>
          </a:prstGeom>
        </p:spPr>
      </p:pic>
      <p:sp>
        <p:nvSpPr>
          <p:cNvPr id="4" name="四角形: 角を丸くする 3">
            <a:extLst>
              <a:ext uri="{FF2B5EF4-FFF2-40B4-BE49-F238E27FC236}">
                <a16:creationId xmlns:a16="http://schemas.microsoft.com/office/drawing/2014/main" id="{01E00046-122A-C1B8-6D36-EA07C405C0EC}"/>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3645643956"/>
      </p:ext>
    </p:extLst>
  </p:cSld>
  <p:clrMapOvr>
    <a:masterClrMapping/>
  </p:clrMapOvr>
  <mc:AlternateContent xmlns:mc="http://schemas.openxmlformats.org/markup-compatibility/2006" xmlns:p14="http://schemas.microsoft.com/office/powerpoint/2010/main">
    <mc:Choice Requires="p14">
      <p:transition spd="slow" p14:dur="2000" advTm="168795"/>
    </mc:Choice>
    <mc:Fallback xmlns="">
      <p:transition spd="slow" advTm="168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953F4-8413-034E-E92A-4E22B8C38977}"/>
              </a:ext>
            </a:extLst>
          </p:cNvPr>
          <p:cNvSpPr>
            <a:spLocks noGrp="1"/>
          </p:cNvSpPr>
          <p:nvPr>
            <p:ph type="title"/>
          </p:nvPr>
        </p:nvSpPr>
        <p:spPr/>
        <p:txBody>
          <a:bodyPr/>
          <a:lstStyle/>
          <a:p>
            <a:r>
              <a:rPr kumimoji="1" lang="ja-JP" altLang="en-US" dirty="0"/>
              <a:t>ステップ２</a:t>
            </a:r>
          </a:p>
        </p:txBody>
      </p:sp>
      <p:sp>
        <p:nvSpPr>
          <p:cNvPr id="3" name="コンテンツ プレースホルダー 2">
            <a:extLst>
              <a:ext uri="{FF2B5EF4-FFF2-40B4-BE49-F238E27FC236}">
                <a16:creationId xmlns:a16="http://schemas.microsoft.com/office/drawing/2014/main" id="{35FC521E-0112-2258-83B5-F93D358F820F}"/>
              </a:ext>
            </a:extLst>
          </p:cNvPr>
          <p:cNvSpPr>
            <a:spLocks noGrp="1"/>
          </p:cNvSpPr>
          <p:nvPr>
            <p:ph idx="1"/>
          </p:nvPr>
        </p:nvSpPr>
        <p:spPr>
          <a:xfrm>
            <a:off x="628650" y="1403131"/>
            <a:ext cx="7886700" cy="4773832"/>
          </a:xfrm>
        </p:spPr>
        <p:txBody>
          <a:bodyPr/>
          <a:lstStyle/>
          <a:p>
            <a:r>
              <a:rPr kumimoji="1" lang="ja-JP" altLang="en-US" dirty="0"/>
              <a:t>有機層と水層中の薬物濃度を</a:t>
            </a:r>
            <a:r>
              <a:rPr kumimoji="1" lang="ja-JP" altLang="en-US" dirty="0">
                <a:solidFill>
                  <a:srgbClr val="FF0000"/>
                </a:solidFill>
              </a:rPr>
              <a:t>水層中の分子形濃度（</a:t>
            </a:r>
            <a:r>
              <a:rPr kumimoji="1" lang="en-US" altLang="ja-JP" dirty="0">
                <a:solidFill>
                  <a:srgbClr val="FF0000"/>
                </a:solidFill>
              </a:rPr>
              <a:t>X</a:t>
            </a:r>
            <a:r>
              <a:rPr kumimoji="1" lang="ja-JP" altLang="en-US" dirty="0">
                <a:solidFill>
                  <a:srgbClr val="FF0000"/>
                </a:solidFill>
              </a:rPr>
              <a:t>）</a:t>
            </a:r>
            <a:r>
              <a:rPr kumimoji="1" lang="ja-JP" altLang="en-US" dirty="0"/>
              <a:t>を用いて表してください。</a:t>
            </a:r>
            <a:endParaRPr kumimoji="1" lang="en-US" altLang="ja-JP" dirty="0"/>
          </a:p>
          <a:p>
            <a:r>
              <a:rPr kumimoji="1" lang="ja-JP" altLang="en-US" dirty="0"/>
              <a:t>ヒント：有機層の薬物濃度は真の分配係数</a:t>
            </a:r>
            <a:r>
              <a:rPr kumimoji="1" lang="en-US" altLang="ja-JP" dirty="0"/>
              <a:t>K</a:t>
            </a:r>
            <a:r>
              <a:rPr kumimoji="1" lang="en-US" altLang="ja-JP" baseline="-25000" dirty="0"/>
              <a:t>D</a:t>
            </a:r>
            <a:r>
              <a:rPr kumimoji="1" lang="ja-JP" altLang="en-US" dirty="0"/>
              <a:t>を使います。水層は分子形とイオン型の割合はわかっていたよね。</a:t>
            </a:r>
            <a:endParaRPr kumimoji="1" lang="en-US" altLang="ja-JP" dirty="0"/>
          </a:p>
          <a:p>
            <a:r>
              <a:rPr kumimoji="1" lang="ja-JP" altLang="en-US" dirty="0"/>
              <a:t>水層中＝</a:t>
            </a:r>
            <a:endParaRPr kumimoji="1" lang="en-US" altLang="ja-JP" dirty="0"/>
          </a:p>
          <a:p>
            <a:endParaRPr lang="en-US" altLang="ja-JP" dirty="0"/>
          </a:p>
          <a:p>
            <a:r>
              <a:rPr kumimoji="1" lang="ja-JP" altLang="en-US" dirty="0"/>
              <a:t>有機層中＝</a:t>
            </a:r>
          </a:p>
        </p:txBody>
      </p:sp>
      <p:pic>
        <p:nvPicPr>
          <p:cNvPr id="4" name="録音したサウンド">
            <a:hlinkClick r:id="" action="ppaction://media"/>
            <a:extLst>
              <a:ext uri="{FF2B5EF4-FFF2-40B4-BE49-F238E27FC236}">
                <a16:creationId xmlns:a16="http://schemas.microsoft.com/office/drawing/2014/main" id="{F8C7D469-CEED-4F5A-7EE3-C12C8CDF4D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5" name="録音したサウンド">
            <a:hlinkClick r:id="" action="ppaction://media"/>
            <a:extLst>
              <a:ext uri="{FF2B5EF4-FFF2-40B4-BE49-F238E27FC236}">
                <a16:creationId xmlns:a16="http://schemas.microsoft.com/office/drawing/2014/main" id="{85F8BF11-3153-7AC7-8FC4-29CE4D5C0B5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pic>
        <p:nvPicPr>
          <p:cNvPr id="6" name="録音したサウンド">
            <a:hlinkClick r:id="" action="ppaction://media"/>
            <a:extLst>
              <a:ext uri="{FF2B5EF4-FFF2-40B4-BE49-F238E27FC236}">
                <a16:creationId xmlns:a16="http://schemas.microsoft.com/office/drawing/2014/main" id="{07AF1892-1461-E919-5572-25BE147440B3}"/>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23850" y="5924001"/>
            <a:ext cx="609600" cy="609600"/>
          </a:xfrm>
          <a:prstGeom prst="rect">
            <a:avLst/>
          </a:prstGeom>
        </p:spPr>
      </p:pic>
      <p:sp>
        <p:nvSpPr>
          <p:cNvPr id="7" name="四角形: 角を丸くする 6">
            <a:extLst>
              <a:ext uri="{FF2B5EF4-FFF2-40B4-BE49-F238E27FC236}">
                <a16:creationId xmlns:a16="http://schemas.microsoft.com/office/drawing/2014/main" id="{E2865338-EC9E-593A-D1ED-CC8C9F48DCD6}"/>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自分で解いて、解き終わったら次へ</a:t>
            </a:r>
          </a:p>
        </p:txBody>
      </p:sp>
    </p:spTree>
    <p:extLst>
      <p:ext uri="{BB962C8B-B14F-4D97-AF65-F5344CB8AC3E}">
        <p14:creationId xmlns:p14="http://schemas.microsoft.com/office/powerpoint/2010/main" val="1232496621"/>
      </p:ext>
    </p:extLst>
  </p:cSld>
  <p:clrMapOvr>
    <a:masterClrMapping/>
  </p:clrMapOvr>
  <mc:AlternateContent xmlns:mc="http://schemas.openxmlformats.org/markup-compatibility/2006" xmlns:p14="http://schemas.microsoft.com/office/powerpoint/2010/main">
    <mc:Choice Requires="p14">
      <p:transition spd="slow" p14:dur="2000" advTm="83120"/>
    </mc:Choice>
    <mc:Fallback xmlns="">
      <p:transition spd="slow" advTm="8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20" fill="hold"/>
                                        <p:tgtEl>
                                          <p:spTgt spid="4"/>
                                        </p:tgtEl>
                                      </p:cBhvr>
                                    </p:cmd>
                                  </p:childTnLst>
                                </p:cTn>
                              </p:par>
                            </p:childTnLst>
                          </p:cTn>
                        </p:par>
                        <p:par>
                          <p:cTn id="7" fill="hold">
                            <p:stCondLst>
                              <p:cond delay="83120"/>
                            </p:stCondLst>
                            <p:childTnLst>
                              <p:par>
                                <p:cTn id="8" presetID="1" presetClass="mediacall" presetSubtype="0" fill="hold" nodeType="afterEffect">
                                  <p:stCondLst>
                                    <p:cond delay="0"/>
                                  </p:stCondLst>
                                  <p:childTnLst>
                                    <p:cmd type="call" cmd="playFrom(0.0)">
                                      <p:cBhvr>
                                        <p:cTn id="9" dur="70160" fill="hold"/>
                                        <p:tgtEl>
                                          <p:spTgt spid="5"/>
                                        </p:tgtEl>
                                      </p:cBhvr>
                                    </p:cmd>
                                  </p:childTnLst>
                                </p:cTn>
                              </p:par>
                            </p:childTnLst>
                          </p:cTn>
                        </p:par>
                        <p:par>
                          <p:cTn id="10" fill="hold">
                            <p:stCondLst>
                              <p:cond delay="153280"/>
                            </p:stCondLst>
                            <p:childTnLst>
                              <p:par>
                                <p:cTn id="11" presetID="1" presetClass="mediacall" presetSubtype="0" fill="hold" nodeType="afterEffect">
                                  <p:stCondLst>
                                    <p:cond delay="0"/>
                                  </p:stCondLst>
                                  <p:childTnLst>
                                    <p:cmd type="call" cmd="playFrom(0.0)">
                                      <p:cBhvr>
                                        <p:cTn id="12" dur="75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5FC521E-0112-2258-83B5-F93D358F820F}"/>
              </a:ext>
            </a:extLst>
          </p:cNvPr>
          <p:cNvSpPr>
            <a:spLocks noGrp="1"/>
          </p:cNvSpPr>
          <p:nvPr>
            <p:ph idx="1"/>
          </p:nvPr>
        </p:nvSpPr>
        <p:spPr>
          <a:xfrm>
            <a:off x="628650" y="536028"/>
            <a:ext cx="7886700" cy="5640935"/>
          </a:xfrm>
        </p:spPr>
        <p:txBody>
          <a:bodyPr/>
          <a:lstStyle/>
          <a:p>
            <a:r>
              <a:rPr kumimoji="1" lang="ja-JP" altLang="en-US" dirty="0"/>
              <a:t>水層中の薬物濃度：ステップ１で水層中の分子形の薬物とイオン型の薬物濃度の比がわかっているので、水層中の分子形濃度が</a:t>
            </a:r>
            <a:r>
              <a:rPr kumimoji="1" lang="en-US" altLang="ja-JP" dirty="0"/>
              <a:t>X</a:t>
            </a:r>
            <a:r>
              <a:rPr kumimoji="1" lang="ja-JP" altLang="en-US" dirty="0"/>
              <a:t>なら、イオン型濃度は</a:t>
            </a:r>
            <a:r>
              <a:rPr kumimoji="1" lang="en-US" altLang="ja-JP" dirty="0"/>
              <a:t>0.5X</a:t>
            </a:r>
            <a:r>
              <a:rPr kumimoji="1" lang="ja-JP" altLang="en-US" dirty="0"/>
              <a:t>になります。</a:t>
            </a:r>
            <a:endParaRPr kumimoji="1" lang="en-US" altLang="ja-JP" dirty="0"/>
          </a:p>
          <a:p>
            <a:r>
              <a:rPr kumimoji="1" lang="ja-JP" altLang="en-US" dirty="0"/>
              <a:t>水層の濃度は</a:t>
            </a:r>
            <a:r>
              <a:rPr kumimoji="1" lang="en-US" altLang="ja-JP" dirty="0"/>
              <a:t>1.5X</a:t>
            </a:r>
            <a:r>
              <a:rPr kumimoji="1" lang="ja-JP" altLang="en-US" dirty="0"/>
              <a:t>になります。</a:t>
            </a:r>
            <a:endParaRPr kumimoji="1" lang="en-US" altLang="ja-JP" dirty="0"/>
          </a:p>
          <a:p>
            <a:endParaRPr kumimoji="1" lang="en-US" altLang="ja-JP" dirty="0"/>
          </a:p>
          <a:p>
            <a:r>
              <a:rPr kumimoji="1" lang="ja-JP" altLang="en-US" dirty="0"/>
              <a:t>真の分配係数を</a:t>
            </a:r>
            <a:r>
              <a:rPr kumimoji="1" lang="en-US" altLang="ja-JP" dirty="0"/>
              <a:t>K</a:t>
            </a:r>
            <a:r>
              <a:rPr kumimoji="1" lang="en-US" altLang="ja-JP" baseline="-25000" dirty="0"/>
              <a:t>D</a:t>
            </a:r>
            <a:r>
              <a:rPr kumimoji="1" lang="ja-JP" altLang="en-US" dirty="0"/>
              <a:t>なので、有機層の薬物濃度は水層中の</a:t>
            </a:r>
            <a:r>
              <a:rPr kumimoji="1" lang="ja-JP" altLang="en-US" dirty="0">
                <a:solidFill>
                  <a:srgbClr val="FF0000"/>
                </a:solidFill>
              </a:rPr>
              <a:t>分子形濃度</a:t>
            </a:r>
            <a:r>
              <a:rPr kumimoji="1" lang="ja-JP" altLang="en-US" dirty="0"/>
              <a:t>（</a:t>
            </a:r>
            <a:r>
              <a:rPr kumimoji="1" lang="en-US" altLang="ja-JP" dirty="0"/>
              <a:t>X</a:t>
            </a:r>
            <a:r>
              <a:rPr kumimoji="1" lang="ja-JP" altLang="en-US" dirty="0"/>
              <a:t>）の</a:t>
            </a:r>
            <a:r>
              <a:rPr kumimoji="1" lang="en-US" altLang="ja-JP" dirty="0"/>
              <a:t>K</a:t>
            </a:r>
            <a:r>
              <a:rPr kumimoji="1" lang="en-US" altLang="ja-JP" baseline="-25000" dirty="0"/>
              <a:t>D</a:t>
            </a:r>
            <a:r>
              <a:rPr kumimoji="1" lang="ja-JP" altLang="en-US" dirty="0"/>
              <a:t>倍であることがわかります。</a:t>
            </a:r>
            <a:endParaRPr kumimoji="1" lang="en-US" altLang="ja-JP" dirty="0"/>
          </a:p>
          <a:p>
            <a:r>
              <a:rPr lang="ja-JP" altLang="en-US" dirty="0"/>
              <a:t>有機層の濃度は</a:t>
            </a:r>
            <a:r>
              <a:rPr lang="en-US" altLang="ja-JP" dirty="0"/>
              <a:t>X</a:t>
            </a:r>
            <a:r>
              <a:rPr lang="ja-JP" altLang="en-US" dirty="0"/>
              <a:t>・</a:t>
            </a:r>
            <a:r>
              <a:rPr kumimoji="1" lang="en-US" altLang="ja-JP" dirty="0"/>
              <a:t> K</a:t>
            </a:r>
            <a:r>
              <a:rPr kumimoji="1" lang="en-US" altLang="ja-JP" baseline="-25000" dirty="0"/>
              <a:t>D</a:t>
            </a:r>
            <a:r>
              <a:rPr kumimoji="1" lang="ja-JP" altLang="en-US" dirty="0"/>
              <a:t>です。</a:t>
            </a:r>
            <a:endParaRPr kumimoji="1" lang="en-US" altLang="ja-JP" dirty="0"/>
          </a:p>
          <a:p>
            <a:endParaRPr kumimoji="1" lang="ja-JP" altLang="en-US" dirty="0"/>
          </a:p>
        </p:txBody>
      </p:sp>
      <p:pic>
        <p:nvPicPr>
          <p:cNvPr id="2" name="録音したサウンド">
            <a:hlinkClick r:id="" action="ppaction://media"/>
            <a:extLst>
              <a:ext uri="{FF2B5EF4-FFF2-40B4-BE49-F238E27FC236}">
                <a16:creationId xmlns:a16="http://schemas.microsoft.com/office/drawing/2014/main" id="{EA24B5BA-670E-5CFA-31FF-8B464A4C01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872163"/>
            <a:ext cx="609600" cy="609600"/>
          </a:xfrm>
          <a:prstGeom prst="rect">
            <a:avLst/>
          </a:prstGeom>
        </p:spPr>
      </p:pic>
      <p:sp>
        <p:nvSpPr>
          <p:cNvPr id="4" name="四角形: 角を丸くする 3">
            <a:extLst>
              <a:ext uri="{FF2B5EF4-FFF2-40B4-BE49-F238E27FC236}">
                <a16:creationId xmlns:a16="http://schemas.microsoft.com/office/drawing/2014/main" id="{9C82FDFF-EA74-3AC1-AC3C-404D32955DFE}"/>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594370605"/>
      </p:ext>
    </p:extLst>
  </p:cSld>
  <p:clrMapOvr>
    <a:masterClrMapping/>
  </p:clrMapOvr>
  <mc:AlternateContent xmlns:mc="http://schemas.openxmlformats.org/markup-compatibility/2006" xmlns:p14="http://schemas.microsoft.com/office/powerpoint/2010/main">
    <mc:Choice Requires="p14">
      <p:transition spd="slow" p14:dur="2000" advTm="54221"/>
    </mc:Choice>
    <mc:Fallback xmlns="">
      <p:transition spd="slow" advTm="5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5D238-F7DF-8CAD-E642-88C6E7A12989}"/>
              </a:ext>
            </a:extLst>
          </p:cNvPr>
          <p:cNvSpPr>
            <a:spLocks noGrp="1"/>
          </p:cNvSpPr>
          <p:nvPr>
            <p:ph type="title"/>
          </p:nvPr>
        </p:nvSpPr>
        <p:spPr/>
        <p:txBody>
          <a:bodyPr/>
          <a:lstStyle/>
          <a:p>
            <a:r>
              <a:rPr kumimoji="1" lang="ja-JP" altLang="en-US" dirty="0"/>
              <a:t>ステップ３</a:t>
            </a:r>
          </a:p>
        </p:txBody>
      </p:sp>
      <p:sp>
        <p:nvSpPr>
          <p:cNvPr id="3" name="コンテンツ プレースホルダー 2">
            <a:extLst>
              <a:ext uri="{FF2B5EF4-FFF2-40B4-BE49-F238E27FC236}">
                <a16:creationId xmlns:a16="http://schemas.microsoft.com/office/drawing/2014/main" id="{5FE27328-E610-0EA6-4AE9-2F6FE67F75D3}"/>
              </a:ext>
            </a:extLst>
          </p:cNvPr>
          <p:cNvSpPr>
            <a:spLocks noGrp="1"/>
          </p:cNvSpPr>
          <p:nvPr>
            <p:ph idx="1"/>
          </p:nvPr>
        </p:nvSpPr>
        <p:spPr>
          <a:xfrm>
            <a:off x="628650" y="1418897"/>
            <a:ext cx="7886700" cy="4758066"/>
          </a:xfrm>
        </p:spPr>
        <p:txBody>
          <a:bodyPr/>
          <a:lstStyle/>
          <a:p>
            <a:r>
              <a:rPr kumimoji="1" lang="ja-JP" altLang="en-US" dirty="0"/>
              <a:t>水層に溶けている薬物量と有機層に溶けている薬物量を</a:t>
            </a:r>
            <a:r>
              <a:rPr kumimoji="1" lang="en-US" altLang="ja-JP" dirty="0"/>
              <a:t>X</a:t>
            </a:r>
            <a:r>
              <a:rPr kumimoji="1" lang="ja-JP" altLang="en-US" dirty="0"/>
              <a:t>を用いて表してください。</a:t>
            </a:r>
            <a:endParaRPr kumimoji="1" lang="en-US" altLang="ja-JP" dirty="0"/>
          </a:p>
          <a:p>
            <a:r>
              <a:rPr lang="ja-JP" altLang="en-US" dirty="0"/>
              <a:t>ステップ２で濃度がわかりましたので薬物量を求めます。</a:t>
            </a:r>
            <a:endParaRPr lang="en-US" altLang="ja-JP" dirty="0"/>
          </a:p>
          <a:p>
            <a:endParaRPr kumimoji="1" lang="en-US" altLang="ja-JP" dirty="0"/>
          </a:p>
          <a:p>
            <a:r>
              <a:rPr lang="ja-JP" altLang="en-US" dirty="0"/>
              <a:t>水層中の薬物量＝</a:t>
            </a:r>
            <a:endParaRPr lang="en-US" altLang="ja-JP" dirty="0"/>
          </a:p>
          <a:p>
            <a:endParaRPr kumimoji="1" lang="en-US" altLang="ja-JP" dirty="0"/>
          </a:p>
          <a:p>
            <a:r>
              <a:rPr lang="ja-JP" altLang="en-US" dirty="0"/>
              <a:t>有機層中の薬物量＝</a:t>
            </a:r>
            <a:endParaRPr kumimoji="1" lang="ja-JP" altLang="en-US" dirty="0"/>
          </a:p>
        </p:txBody>
      </p:sp>
      <p:pic>
        <p:nvPicPr>
          <p:cNvPr id="4" name="録音したサウンド">
            <a:hlinkClick r:id="" action="ppaction://media"/>
            <a:extLst>
              <a:ext uri="{FF2B5EF4-FFF2-40B4-BE49-F238E27FC236}">
                <a16:creationId xmlns:a16="http://schemas.microsoft.com/office/drawing/2014/main" id="{BAEED4D3-2F18-0826-8DB7-7D3AB5B26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5" name="録音したサウンド">
            <a:hlinkClick r:id="" action="ppaction://media"/>
            <a:extLst>
              <a:ext uri="{FF2B5EF4-FFF2-40B4-BE49-F238E27FC236}">
                <a16:creationId xmlns:a16="http://schemas.microsoft.com/office/drawing/2014/main" id="{28F14A23-5DBE-DC4A-3BD9-F0B5D449FEB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23850" y="5993526"/>
            <a:ext cx="609600" cy="609600"/>
          </a:xfrm>
          <a:prstGeom prst="rect">
            <a:avLst/>
          </a:prstGeom>
        </p:spPr>
      </p:pic>
      <p:sp>
        <p:nvSpPr>
          <p:cNvPr id="6" name="四角形: 角を丸くする 5">
            <a:extLst>
              <a:ext uri="{FF2B5EF4-FFF2-40B4-BE49-F238E27FC236}">
                <a16:creationId xmlns:a16="http://schemas.microsoft.com/office/drawing/2014/main" id="{37248B6F-BB2E-DB7B-E294-2779934E9401}"/>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自分で計算して、できたら次へ</a:t>
            </a:r>
          </a:p>
        </p:txBody>
      </p:sp>
    </p:spTree>
    <p:extLst>
      <p:ext uri="{BB962C8B-B14F-4D97-AF65-F5344CB8AC3E}">
        <p14:creationId xmlns:p14="http://schemas.microsoft.com/office/powerpoint/2010/main" val="3817895387"/>
      </p:ext>
    </p:extLst>
  </p:cSld>
  <p:clrMapOvr>
    <a:masterClrMapping/>
  </p:clrMapOvr>
  <mc:AlternateContent xmlns:mc="http://schemas.openxmlformats.org/markup-compatibility/2006" xmlns:p14="http://schemas.microsoft.com/office/powerpoint/2010/main">
    <mc:Choice Requires="p14">
      <p:transition spd="slow" p14:dur="2000" advTm="28649"/>
    </mc:Choice>
    <mc:Fallback xmlns="">
      <p:transition spd="slow" advTm="2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9" fill="hold"/>
                                        <p:tgtEl>
                                          <p:spTgt spid="4"/>
                                        </p:tgtEl>
                                      </p:cBhvr>
                                    </p:cmd>
                                  </p:childTnLst>
                                </p:cTn>
                              </p:par>
                            </p:childTnLst>
                          </p:cTn>
                        </p:par>
                        <p:par>
                          <p:cTn id="7" fill="hold">
                            <p:stCondLst>
                              <p:cond delay="28649"/>
                            </p:stCondLst>
                            <p:childTnLst>
                              <p:par>
                                <p:cTn id="8" presetID="1" presetClass="mediacall" presetSubtype="0" fill="hold" nodeType="afterEffect">
                                  <p:stCondLst>
                                    <p:cond delay="0"/>
                                  </p:stCondLst>
                                  <p:childTnLst>
                                    <p:cmd type="call" cmd="playFrom(0.0)">
                                      <p:cBhvr>
                                        <p:cTn id="9" dur="54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4BB1613-EC27-9AAC-26BC-23A7782460B5}"/>
              </a:ext>
            </a:extLst>
          </p:cNvPr>
          <p:cNvSpPr>
            <a:spLocks noGrp="1"/>
          </p:cNvSpPr>
          <p:nvPr>
            <p:ph idx="1"/>
          </p:nvPr>
        </p:nvSpPr>
        <p:spPr>
          <a:xfrm>
            <a:off x="628650" y="709448"/>
            <a:ext cx="7886700" cy="5467515"/>
          </a:xfrm>
        </p:spPr>
        <p:txBody>
          <a:bodyPr/>
          <a:lstStyle/>
          <a:p>
            <a:r>
              <a:rPr kumimoji="1" lang="ja-JP" altLang="en-US" dirty="0"/>
              <a:t>水層は</a:t>
            </a:r>
            <a:r>
              <a:rPr kumimoji="1" lang="en-US" altLang="ja-JP" dirty="0"/>
              <a:t>200mL</a:t>
            </a:r>
            <a:r>
              <a:rPr kumimoji="1" lang="ja-JP" altLang="en-US" dirty="0"/>
              <a:t>、有機層は</a:t>
            </a:r>
            <a:r>
              <a:rPr kumimoji="1" lang="en-US" altLang="ja-JP" dirty="0"/>
              <a:t>100mL</a:t>
            </a:r>
            <a:r>
              <a:rPr kumimoji="1" lang="ja-JP" altLang="en-US" dirty="0"/>
              <a:t>なので</a:t>
            </a:r>
            <a:endParaRPr kumimoji="1" lang="en-US" altLang="ja-JP" dirty="0"/>
          </a:p>
          <a:p>
            <a:r>
              <a:rPr kumimoji="1" lang="ja-JP" altLang="en-US" dirty="0"/>
              <a:t>水層中の薬物量</a:t>
            </a:r>
            <a:endParaRPr kumimoji="1" lang="en-US" altLang="ja-JP" dirty="0"/>
          </a:p>
          <a:p>
            <a:pPr marL="0" indent="0">
              <a:buNone/>
            </a:pPr>
            <a:r>
              <a:rPr kumimoji="1" lang="en-US" altLang="ja-JP" dirty="0"/>
              <a:t>1.5X</a:t>
            </a:r>
            <a:r>
              <a:rPr kumimoji="1" lang="ja-JP" altLang="en-US" dirty="0"/>
              <a:t>・</a:t>
            </a:r>
            <a:r>
              <a:rPr kumimoji="1" lang="en-US" altLang="ja-JP" dirty="0"/>
              <a:t>200(mL)</a:t>
            </a:r>
            <a:r>
              <a:rPr kumimoji="1" lang="ja-JP" altLang="en-US" dirty="0"/>
              <a:t>＝</a:t>
            </a:r>
            <a:r>
              <a:rPr kumimoji="1" lang="en-US" altLang="ja-JP" dirty="0"/>
              <a:t>300X</a:t>
            </a:r>
          </a:p>
          <a:p>
            <a:r>
              <a:rPr kumimoji="1" lang="ja-JP" altLang="en-US" dirty="0"/>
              <a:t>有機層中の薬物量</a:t>
            </a:r>
            <a:endParaRPr kumimoji="1" lang="en-US" altLang="ja-JP" dirty="0"/>
          </a:p>
          <a:p>
            <a:pPr marL="0" indent="0">
              <a:buNone/>
            </a:pPr>
            <a:r>
              <a:rPr kumimoji="1" lang="en-US" altLang="ja-JP" dirty="0"/>
              <a:t>K</a:t>
            </a:r>
            <a:r>
              <a:rPr kumimoji="1" lang="en-US" altLang="ja-JP" baseline="-25000" dirty="0"/>
              <a:t>D</a:t>
            </a:r>
            <a:r>
              <a:rPr kumimoji="1" lang="ja-JP" altLang="en-US" dirty="0"/>
              <a:t>・</a:t>
            </a:r>
            <a:r>
              <a:rPr kumimoji="1" lang="en-US" altLang="ja-JP" dirty="0"/>
              <a:t>X</a:t>
            </a:r>
            <a:r>
              <a:rPr kumimoji="1" lang="ja-JP" altLang="en-US" dirty="0"/>
              <a:t>・</a:t>
            </a:r>
            <a:r>
              <a:rPr kumimoji="1" lang="en-US" altLang="ja-JP" dirty="0"/>
              <a:t>100(mL)</a:t>
            </a:r>
            <a:r>
              <a:rPr kumimoji="1" lang="ja-JP" altLang="en-US" dirty="0"/>
              <a:t>＝</a:t>
            </a:r>
            <a:r>
              <a:rPr kumimoji="1" lang="en-US" altLang="ja-JP" dirty="0"/>
              <a:t>100 K</a:t>
            </a:r>
            <a:r>
              <a:rPr kumimoji="1" lang="en-US" altLang="ja-JP" baseline="-25000" dirty="0"/>
              <a:t>D</a:t>
            </a:r>
            <a:r>
              <a:rPr kumimoji="1" lang="en-US" altLang="ja-JP" dirty="0"/>
              <a:t>X</a:t>
            </a:r>
          </a:p>
          <a:p>
            <a:pPr marL="0" indent="0">
              <a:buNone/>
            </a:pPr>
            <a:endParaRPr lang="en-US" altLang="ja-JP" dirty="0"/>
          </a:p>
          <a:p>
            <a:pPr marL="0" indent="0">
              <a:buNone/>
            </a:pPr>
            <a:r>
              <a:rPr kumimoji="1" lang="ja-JP" altLang="en-US" dirty="0"/>
              <a:t>になります。</a:t>
            </a:r>
            <a:endParaRPr kumimoji="1" lang="en-US" altLang="ja-JP" dirty="0"/>
          </a:p>
          <a:p>
            <a:pPr marL="0" indent="0">
              <a:buNone/>
            </a:pPr>
            <a:endParaRPr kumimoji="1" lang="ja-JP" altLang="en-US" dirty="0"/>
          </a:p>
        </p:txBody>
      </p:sp>
      <p:pic>
        <p:nvPicPr>
          <p:cNvPr id="2" name="録音したサウンド">
            <a:hlinkClick r:id="" action="ppaction://media"/>
            <a:extLst>
              <a:ext uri="{FF2B5EF4-FFF2-40B4-BE49-F238E27FC236}">
                <a16:creationId xmlns:a16="http://schemas.microsoft.com/office/drawing/2014/main" id="{FF4222FD-5FDD-DD06-2F16-42CF6CF73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843752"/>
            <a:ext cx="609600" cy="609600"/>
          </a:xfrm>
          <a:prstGeom prst="rect">
            <a:avLst/>
          </a:prstGeom>
        </p:spPr>
      </p:pic>
      <p:sp>
        <p:nvSpPr>
          <p:cNvPr id="4" name="四角形: 角を丸くする 3">
            <a:extLst>
              <a:ext uri="{FF2B5EF4-FFF2-40B4-BE49-F238E27FC236}">
                <a16:creationId xmlns:a16="http://schemas.microsoft.com/office/drawing/2014/main" id="{1FF9D6C4-91CB-7A3F-2E1C-8412D0F34007}"/>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3594240193"/>
      </p:ext>
    </p:extLst>
  </p:cSld>
  <p:clrMapOvr>
    <a:masterClrMapping/>
  </p:clrMapOvr>
  <mc:AlternateContent xmlns:mc="http://schemas.openxmlformats.org/markup-compatibility/2006" xmlns:p14="http://schemas.microsoft.com/office/powerpoint/2010/main">
    <mc:Choice Requires="p14">
      <p:transition spd="slow" p14:dur="2000" advTm="36504"/>
    </mc:Choice>
    <mc:Fallback xmlns="">
      <p:transition spd="slow" advTm="3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FA3D59-2E34-7891-4847-086FE3ACE792}"/>
              </a:ext>
            </a:extLst>
          </p:cNvPr>
          <p:cNvSpPr>
            <a:spLocks noGrp="1"/>
          </p:cNvSpPr>
          <p:nvPr>
            <p:ph type="title"/>
          </p:nvPr>
        </p:nvSpPr>
        <p:spPr/>
        <p:txBody>
          <a:bodyPr/>
          <a:lstStyle/>
          <a:p>
            <a:r>
              <a:rPr kumimoji="1" lang="ja-JP" altLang="en-US" dirty="0"/>
              <a:t>ステップ４</a:t>
            </a:r>
          </a:p>
        </p:txBody>
      </p:sp>
      <p:sp>
        <p:nvSpPr>
          <p:cNvPr id="3" name="コンテンツ プレースホルダー 2">
            <a:extLst>
              <a:ext uri="{FF2B5EF4-FFF2-40B4-BE49-F238E27FC236}">
                <a16:creationId xmlns:a16="http://schemas.microsoft.com/office/drawing/2014/main" id="{674F6688-A72D-0A92-BA01-C974B5A6794E}"/>
              </a:ext>
            </a:extLst>
          </p:cNvPr>
          <p:cNvSpPr>
            <a:spLocks noGrp="1"/>
          </p:cNvSpPr>
          <p:nvPr>
            <p:ph idx="1"/>
          </p:nvPr>
        </p:nvSpPr>
        <p:spPr/>
        <p:txBody>
          <a:bodyPr/>
          <a:lstStyle/>
          <a:p>
            <a:r>
              <a:rPr kumimoji="1" lang="ja-JP" altLang="en-US" dirty="0"/>
              <a:t>抽出率が</a:t>
            </a:r>
            <a:r>
              <a:rPr kumimoji="1" lang="en-US" altLang="ja-JP" dirty="0"/>
              <a:t>75%</a:t>
            </a:r>
            <a:r>
              <a:rPr kumimoji="1" lang="ja-JP" altLang="en-US" dirty="0"/>
              <a:t>のときの</a:t>
            </a:r>
            <a:r>
              <a:rPr kumimoji="1" lang="en-US" altLang="ja-JP" dirty="0"/>
              <a:t>K</a:t>
            </a:r>
            <a:r>
              <a:rPr kumimoji="1" lang="en-US" altLang="ja-JP" baseline="-25000" dirty="0"/>
              <a:t>D</a:t>
            </a:r>
            <a:r>
              <a:rPr kumimoji="1" lang="ja-JP" altLang="en-US" dirty="0"/>
              <a:t>の値を求めなさい。</a:t>
            </a:r>
            <a:endParaRPr kumimoji="1" lang="en-US" altLang="ja-JP" dirty="0"/>
          </a:p>
          <a:p>
            <a:r>
              <a:rPr kumimoji="1" lang="ja-JP" altLang="en-US" dirty="0"/>
              <a:t>ヒント：抽出率は両層に溶けている薬物量に対する有機層に溶けている薬物量の割合</a:t>
            </a:r>
            <a:endParaRPr kumimoji="1" lang="en-US" altLang="ja-JP" dirty="0"/>
          </a:p>
          <a:p>
            <a:r>
              <a:rPr lang="ja-JP" altLang="en-US" sz="2400" dirty="0"/>
              <a:t>抽出率＝</a:t>
            </a:r>
            <a:endParaRPr lang="en-US" altLang="ja-JP" sz="2400" dirty="0"/>
          </a:p>
          <a:p>
            <a:pPr marL="0" indent="0">
              <a:buNone/>
            </a:pPr>
            <a:r>
              <a:rPr lang="ja-JP" altLang="en-US" sz="2400" dirty="0"/>
              <a:t>有機層の薬物量</a:t>
            </a:r>
            <a:r>
              <a:rPr lang="en-US" altLang="ja-JP" sz="2400" dirty="0"/>
              <a:t>/</a:t>
            </a:r>
            <a:r>
              <a:rPr lang="ja-JP" altLang="en-US" sz="2400" dirty="0"/>
              <a:t>（有機層の薬物量＋水層の薬物量）</a:t>
            </a:r>
            <a:endParaRPr kumimoji="1" lang="ja-JP" altLang="en-US" sz="2400" dirty="0"/>
          </a:p>
        </p:txBody>
      </p:sp>
      <p:pic>
        <p:nvPicPr>
          <p:cNvPr id="4" name="録音したサウンド">
            <a:hlinkClick r:id="" action="ppaction://media"/>
            <a:extLst>
              <a:ext uri="{FF2B5EF4-FFF2-40B4-BE49-F238E27FC236}">
                <a16:creationId xmlns:a16="http://schemas.microsoft.com/office/drawing/2014/main" id="{0078D3F0-7972-3339-F645-02CC19B0E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3476" y="5924001"/>
            <a:ext cx="609600" cy="609600"/>
          </a:xfrm>
          <a:prstGeom prst="rect">
            <a:avLst/>
          </a:prstGeom>
        </p:spPr>
      </p:pic>
      <p:sp>
        <p:nvSpPr>
          <p:cNvPr id="5" name="四角形: 角を丸くする 4">
            <a:extLst>
              <a:ext uri="{FF2B5EF4-FFF2-40B4-BE49-F238E27FC236}">
                <a16:creationId xmlns:a16="http://schemas.microsoft.com/office/drawing/2014/main" id="{459BD791-EB31-A187-A4E6-213FC48D871C}"/>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自分で解いてみて、できたら次へ</a:t>
            </a:r>
          </a:p>
        </p:txBody>
      </p:sp>
    </p:spTree>
    <p:extLst>
      <p:ext uri="{BB962C8B-B14F-4D97-AF65-F5344CB8AC3E}">
        <p14:creationId xmlns:p14="http://schemas.microsoft.com/office/powerpoint/2010/main" val="1238913775"/>
      </p:ext>
    </p:extLst>
  </p:cSld>
  <p:clrMapOvr>
    <a:masterClrMapping/>
  </p:clrMapOvr>
  <mc:AlternateContent xmlns:mc="http://schemas.openxmlformats.org/markup-compatibility/2006" xmlns:p14="http://schemas.microsoft.com/office/powerpoint/2010/main">
    <mc:Choice Requires="p14">
      <p:transition spd="slow" p14:dur="2000" advTm="63974"/>
    </mc:Choice>
    <mc:Fallback xmlns="">
      <p:transition spd="slow" advTm="6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25BB715-2444-7F4A-3DA5-C009E2696160}"/>
              </a:ext>
            </a:extLst>
          </p:cNvPr>
          <p:cNvSpPr>
            <a:spLocks noGrp="1"/>
          </p:cNvSpPr>
          <p:nvPr>
            <p:ph idx="1"/>
          </p:nvPr>
        </p:nvSpPr>
        <p:spPr>
          <a:xfrm>
            <a:off x="628650" y="536028"/>
            <a:ext cx="7886700" cy="5943600"/>
          </a:xfrm>
        </p:spPr>
        <p:txBody>
          <a:bodyPr>
            <a:normAutofit lnSpcReduction="10000"/>
          </a:bodyPr>
          <a:lstStyle/>
          <a:p>
            <a:pPr marL="0" indent="0">
              <a:buNone/>
            </a:pPr>
            <a:r>
              <a:rPr kumimoji="1" lang="ja-JP" altLang="en-US" dirty="0"/>
              <a:t>水層の薬物量：</a:t>
            </a:r>
            <a:r>
              <a:rPr kumimoji="1" lang="en-US" altLang="ja-JP" dirty="0"/>
              <a:t>1.5X</a:t>
            </a:r>
            <a:r>
              <a:rPr kumimoji="1" lang="ja-JP" altLang="en-US" dirty="0"/>
              <a:t>・</a:t>
            </a:r>
            <a:r>
              <a:rPr kumimoji="1" lang="en-US" altLang="ja-JP" dirty="0"/>
              <a:t>200</a:t>
            </a:r>
            <a:r>
              <a:rPr kumimoji="1" lang="ja-JP" altLang="en-US" dirty="0"/>
              <a:t>＝</a:t>
            </a:r>
            <a:r>
              <a:rPr kumimoji="1" lang="en-US" altLang="ja-JP" dirty="0"/>
              <a:t>300X</a:t>
            </a:r>
          </a:p>
          <a:p>
            <a:pPr marL="0" indent="0">
              <a:buNone/>
            </a:pPr>
            <a:r>
              <a:rPr kumimoji="1" lang="ja-JP" altLang="en-US" dirty="0"/>
              <a:t>有機層中の薬物量：</a:t>
            </a:r>
            <a:r>
              <a:rPr kumimoji="1" lang="en-US" altLang="ja-JP" dirty="0"/>
              <a:t>100 K</a:t>
            </a:r>
            <a:r>
              <a:rPr kumimoji="1" lang="en-US" altLang="ja-JP" baseline="-25000" dirty="0"/>
              <a:t>D</a:t>
            </a:r>
            <a:r>
              <a:rPr kumimoji="1" lang="en-US" altLang="ja-JP" dirty="0"/>
              <a:t>X</a:t>
            </a:r>
          </a:p>
          <a:p>
            <a:pPr marL="0" indent="0">
              <a:buNone/>
            </a:pPr>
            <a:r>
              <a:rPr lang="ja-JP" altLang="en-US" dirty="0"/>
              <a:t>を代入する。</a:t>
            </a:r>
            <a:endParaRPr lang="en-US" altLang="ja-JP" dirty="0"/>
          </a:p>
          <a:p>
            <a:pPr marL="0" indent="0">
              <a:buNone/>
            </a:pPr>
            <a:endParaRPr kumimoji="1" lang="en-US" altLang="ja-JP" dirty="0"/>
          </a:p>
          <a:p>
            <a:pPr marL="0" indent="0">
              <a:buNone/>
            </a:pPr>
            <a:r>
              <a:rPr kumimoji="1" lang="en-US" altLang="ja-JP" dirty="0"/>
              <a:t>100 K</a:t>
            </a:r>
            <a:r>
              <a:rPr kumimoji="1" lang="en-US" altLang="ja-JP" baseline="-25000" dirty="0"/>
              <a:t>D</a:t>
            </a:r>
            <a:r>
              <a:rPr kumimoji="1" lang="en-US" altLang="ja-JP" dirty="0"/>
              <a:t>X/ (100 K</a:t>
            </a:r>
            <a:r>
              <a:rPr kumimoji="1" lang="en-US" altLang="ja-JP" baseline="-25000" dirty="0"/>
              <a:t>D</a:t>
            </a:r>
            <a:r>
              <a:rPr kumimoji="1" lang="en-US" altLang="ja-JP" dirty="0"/>
              <a:t>X</a:t>
            </a:r>
            <a:r>
              <a:rPr kumimoji="1" lang="ja-JP" altLang="en-US" dirty="0"/>
              <a:t>＋</a:t>
            </a:r>
            <a:r>
              <a:rPr kumimoji="1" lang="en-US" altLang="ja-JP" dirty="0"/>
              <a:t>300X</a:t>
            </a:r>
            <a:r>
              <a:rPr kumimoji="1" lang="ja-JP" altLang="en-US" dirty="0"/>
              <a:t>）＝</a:t>
            </a:r>
            <a:r>
              <a:rPr kumimoji="1" lang="en-US" altLang="ja-JP" dirty="0"/>
              <a:t>0.75</a:t>
            </a:r>
          </a:p>
          <a:p>
            <a:pPr marL="0" indent="0">
              <a:buNone/>
            </a:pPr>
            <a:r>
              <a:rPr kumimoji="1" lang="en-US" altLang="ja-JP" dirty="0"/>
              <a:t>K</a:t>
            </a:r>
            <a:r>
              <a:rPr kumimoji="1" lang="en-US" altLang="ja-JP" baseline="-25000" dirty="0"/>
              <a:t>D</a:t>
            </a:r>
            <a:r>
              <a:rPr kumimoji="1" lang="ja-JP" altLang="en-US" dirty="0"/>
              <a:t>を求めるのだから、</a:t>
            </a:r>
            <a:r>
              <a:rPr lang="ja-JP" altLang="en-US" dirty="0"/>
              <a:t>計算を簡単にするために左辺の分母子を</a:t>
            </a:r>
            <a:r>
              <a:rPr lang="en-US" altLang="ja-JP" dirty="0"/>
              <a:t>100X</a:t>
            </a:r>
            <a:r>
              <a:rPr lang="ja-JP" altLang="en-US" dirty="0"/>
              <a:t>で割る。</a:t>
            </a:r>
            <a:endParaRPr lang="en-US" altLang="ja-JP" dirty="0"/>
          </a:p>
          <a:p>
            <a:pPr marL="0" indent="0">
              <a:buNone/>
            </a:pPr>
            <a:r>
              <a:rPr kumimoji="1" lang="en-US" altLang="ja-JP" dirty="0"/>
              <a:t> K</a:t>
            </a:r>
            <a:r>
              <a:rPr kumimoji="1" lang="en-US" altLang="ja-JP" baseline="-25000" dirty="0"/>
              <a:t>D</a:t>
            </a:r>
            <a:r>
              <a:rPr kumimoji="1" lang="en-US" altLang="ja-JP" dirty="0"/>
              <a:t>/(K</a:t>
            </a:r>
            <a:r>
              <a:rPr kumimoji="1" lang="en-US" altLang="ja-JP" baseline="-25000" dirty="0"/>
              <a:t>D</a:t>
            </a:r>
            <a:r>
              <a:rPr kumimoji="1" lang="ja-JP" altLang="en-US" dirty="0"/>
              <a:t>＋</a:t>
            </a:r>
            <a:r>
              <a:rPr kumimoji="1" lang="en-US" altLang="ja-JP" dirty="0"/>
              <a:t>3</a:t>
            </a:r>
            <a:r>
              <a:rPr kumimoji="1" lang="ja-JP" altLang="en-US" dirty="0"/>
              <a:t>）＝</a:t>
            </a:r>
            <a:r>
              <a:rPr kumimoji="1" lang="en-US" altLang="ja-JP" dirty="0"/>
              <a:t>0.75</a:t>
            </a:r>
          </a:p>
          <a:p>
            <a:pPr marL="0" indent="0">
              <a:buNone/>
            </a:pPr>
            <a:r>
              <a:rPr kumimoji="1" lang="en-US" altLang="ja-JP" dirty="0"/>
              <a:t>K</a:t>
            </a:r>
            <a:r>
              <a:rPr kumimoji="1" lang="en-US" altLang="ja-JP" baseline="-25000" dirty="0"/>
              <a:t>D</a:t>
            </a:r>
            <a:r>
              <a:rPr kumimoji="1" lang="en-US" altLang="ja-JP" dirty="0"/>
              <a:t> </a:t>
            </a:r>
            <a:r>
              <a:rPr kumimoji="1" lang="ja-JP" altLang="en-US" dirty="0"/>
              <a:t>＝</a:t>
            </a:r>
            <a:r>
              <a:rPr kumimoji="1" lang="en-US" altLang="ja-JP" dirty="0"/>
              <a:t>0.75(K</a:t>
            </a:r>
            <a:r>
              <a:rPr kumimoji="1" lang="en-US" altLang="ja-JP" baseline="-25000" dirty="0"/>
              <a:t>D</a:t>
            </a:r>
            <a:r>
              <a:rPr kumimoji="1" lang="ja-JP" altLang="en-US" dirty="0"/>
              <a:t>＋</a:t>
            </a:r>
            <a:r>
              <a:rPr kumimoji="1" lang="en-US" altLang="ja-JP" dirty="0"/>
              <a:t>3</a:t>
            </a:r>
            <a:r>
              <a:rPr kumimoji="1" lang="ja-JP" altLang="en-US" dirty="0"/>
              <a:t>）</a:t>
            </a:r>
            <a:endParaRPr kumimoji="1" lang="en-US" altLang="ja-JP" dirty="0"/>
          </a:p>
          <a:p>
            <a:pPr marL="0" indent="0">
              <a:buNone/>
            </a:pPr>
            <a:r>
              <a:rPr kumimoji="1" lang="en-US" altLang="ja-JP" dirty="0"/>
              <a:t>K</a:t>
            </a:r>
            <a:r>
              <a:rPr kumimoji="1" lang="en-US" altLang="ja-JP" baseline="-25000" dirty="0"/>
              <a:t>D</a:t>
            </a:r>
            <a:r>
              <a:rPr kumimoji="1" lang="en-US" altLang="ja-JP" dirty="0"/>
              <a:t> </a:t>
            </a:r>
            <a:r>
              <a:rPr kumimoji="1" lang="ja-JP" altLang="en-US" dirty="0"/>
              <a:t>＝</a:t>
            </a:r>
            <a:r>
              <a:rPr kumimoji="1" lang="en-US" altLang="ja-JP" dirty="0"/>
              <a:t>0.75K</a:t>
            </a:r>
            <a:r>
              <a:rPr kumimoji="1" lang="en-US" altLang="ja-JP" baseline="-25000" dirty="0"/>
              <a:t>D</a:t>
            </a:r>
            <a:r>
              <a:rPr kumimoji="1" lang="ja-JP" altLang="en-US" dirty="0"/>
              <a:t>＋</a:t>
            </a:r>
            <a:r>
              <a:rPr kumimoji="1" lang="en-US" altLang="ja-JP" dirty="0"/>
              <a:t>2.25</a:t>
            </a:r>
          </a:p>
          <a:p>
            <a:pPr marL="0" indent="0">
              <a:buNone/>
            </a:pPr>
            <a:r>
              <a:rPr lang="en-US" altLang="ja-JP" dirty="0"/>
              <a:t>0.25</a:t>
            </a:r>
            <a:r>
              <a:rPr kumimoji="1" lang="en-US" altLang="ja-JP" dirty="0"/>
              <a:t>K</a:t>
            </a:r>
            <a:r>
              <a:rPr kumimoji="1" lang="en-US" altLang="ja-JP" baseline="-25000" dirty="0"/>
              <a:t>D</a:t>
            </a:r>
            <a:r>
              <a:rPr kumimoji="1" lang="en-US" altLang="ja-JP" dirty="0"/>
              <a:t> </a:t>
            </a:r>
            <a:r>
              <a:rPr kumimoji="1" lang="ja-JP" altLang="en-US" dirty="0"/>
              <a:t>＝</a:t>
            </a:r>
            <a:r>
              <a:rPr kumimoji="1" lang="en-US" altLang="ja-JP" dirty="0"/>
              <a:t>2.25</a:t>
            </a:r>
            <a:r>
              <a:rPr kumimoji="1" lang="ja-JP" altLang="en-US" dirty="0"/>
              <a:t>　</a:t>
            </a:r>
            <a:endParaRPr kumimoji="1" lang="en-US" altLang="ja-JP" dirty="0"/>
          </a:p>
          <a:p>
            <a:pPr marL="0" indent="0">
              <a:buNone/>
            </a:pPr>
            <a:r>
              <a:rPr kumimoji="1" lang="en-US" altLang="ja-JP" dirty="0"/>
              <a:t>K</a:t>
            </a:r>
            <a:r>
              <a:rPr kumimoji="1" lang="en-US" altLang="ja-JP" baseline="-25000" dirty="0"/>
              <a:t>D</a:t>
            </a:r>
            <a:r>
              <a:rPr kumimoji="1" lang="ja-JP" altLang="en-US" dirty="0"/>
              <a:t>＝</a:t>
            </a:r>
            <a:r>
              <a:rPr kumimoji="1" lang="en-US" altLang="ja-JP" dirty="0"/>
              <a:t>2.25/0.25</a:t>
            </a:r>
            <a:r>
              <a:rPr kumimoji="1" lang="ja-JP" altLang="en-US" dirty="0"/>
              <a:t>＝</a:t>
            </a:r>
            <a:r>
              <a:rPr kumimoji="1" lang="en-US" altLang="ja-JP" dirty="0"/>
              <a:t>9</a:t>
            </a:r>
            <a:r>
              <a:rPr kumimoji="1" lang="ja-JP" altLang="en-US" dirty="0"/>
              <a:t>　（求める答え）</a:t>
            </a: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p:txBody>
      </p:sp>
      <p:pic>
        <p:nvPicPr>
          <p:cNvPr id="2" name="録音したサウンド">
            <a:hlinkClick r:id="" action="ppaction://media"/>
            <a:extLst>
              <a:ext uri="{FF2B5EF4-FFF2-40B4-BE49-F238E27FC236}">
                <a16:creationId xmlns:a16="http://schemas.microsoft.com/office/drawing/2014/main" id="{30786869-DAC6-6CC1-A67C-C5B659A746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6017172"/>
            <a:ext cx="609600" cy="609600"/>
          </a:xfrm>
          <a:prstGeom prst="rect">
            <a:avLst/>
          </a:prstGeom>
        </p:spPr>
      </p:pic>
      <p:sp>
        <p:nvSpPr>
          <p:cNvPr id="4" name="四角形: 角を丸くする 3">
            <a:extLst>
              <a:ext uri="{FF2B5EF4-FFF2-40B4-BE49-F238E27FC236}">
                <a16:creationId xmlns:a16="http://schemas.microsoft.com/office/drawing/2014/main" id="{B8B71D21-7E86-F76E-E6BF-F99E4509F061}"/>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2766602047"/>
      </p:ext>
    </p:extLst>
  </p:cSld>
  <p:clrMapOvr>
    <a:masterClrMapping/>
  </p:clrMapOvr>
  <mc:AlternateContent xmlns:mc="http://schemas.openxmlformats.org/markup-compatibility/2006" xmlns:p14="http://schemas.microsoft.com/office/powerpoint/2010/main">
    <mc:Choice Requires="p14">
      <p:transition spd="slow" p14:dur="2000" advTm="123612"/>
    </mc:Choice>
    <mc:Fallback xmlns="">
      <p:transition spd="slow" advTm="12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F0B6C1-4185-84CB-A1D4-9DC9ACB7C72F}"/>
              </a:ext>
            </a:extLst>
          </p:cNvPr>
          <p:cNvSpPr>
            <a:spLocks noGrp="1"/>
          </p:cNvSpPr>
          <p:nvPr>
            <p:ph type="title"/>
          </p:nvPr>
        </p:nvSpPr>
        <p:spPr/>
        <p:txBody>
          <a:bodyPr/>
          <a:lstStyle/>
          <a:p>
            <a:r>
              <a:rPr kumimoji="1" lang="ja-JP" altLang="en-US" dirty="0"/>
              <a:t>練習問題</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1423DBC2-F787-736E-0C0B-E1AAC1E8C864}"/>
              </a:ext>
            </a:extLst>
          </p:cNvPr>
          <p:cNvSpPr>
            <a:spLocks noGrp="1"/>
          </p:cNvSpPr>
          <p:nvPr>
            <p:ph idx="1"/>
          </p:nvPr>
        </p:nvSpPr>
        <p:spPr/>
        <p:txBody>
          <a:bodyPr/>
          <a:lstStyle/>
          <a:p>
            <a:r>
              <a:rPr kumimoji="1" lang="ja-JP" altLang="en-US" dirty="0"/>
              <a:t>緩衝液の</a:t>
            </a:r>
            <a:r>
              <a:rPr kumimoji="1" lang="en-US" altLang="ja-JP" dirty="0"/>
              <a:t>pH</a:t>
            </a:r>
            <a:r>
              <a:rPr lang="ja-JP" altLang="en-US" dirty="0"/>
              <a:t>が</a:t>
            </a:r>
            <a:r>
              <a:rPr kumimoji="1" lang="en-US" altLang="ja-JP" dirty="0"/>
              <a:t>5.6</a:t>
            </a:r>
            <a:r>
              <a:rPr kumimoji="1" lang="ja-JP" altLang="en-US" dirty="0"/>
              <a:t>のとき、抽出率が</a:t>
            </a:r>
            <a:r>
              <a:rPr kumimoji="1" lang="en-US" altLang="ja-JP" dirty="0"/>
              <a:t>75%</a:t>
            </a:r>
            <a:r>
              <a:rPr kumimoji="1" lang="ja-JP" altLang="en-US" dirty="0"/>
              <a:t>だったとしたら真の分配係数</a:t>
            </a:r>
            <a:r>
              <a:rPr kumimoji="1" lang="en-US" altLang="ja-JP" dirty="0"/>
              <a:t>K</a:t>
            </a:r>
            <a:r>
              <a:rPr kumimoji="1" lang="en-US" altLang="ja-JP" baseline="-25000" dirty="0"/>
              <a:t>D</a:t>
            </a:r>
            <a:r>
              <a:rPr kumimoji="1" lang="ja-JP" altLang="en-US" dirty="0"/>
              <a:t>がいくつになるか答えなさい。</a:t>
            </a:r>
          </a:p>
        </p:txBody>
      </p:sp>
      <p:pic>
        <p:nvPicPr>
          <p:cNvPr id="4" name="録音したサウンド">
            <a:hlinkClick r:id="" action="ppaction://media"/>
            <a:extLst>
              <a:ext uri="{FF2B5EF4-FFF2-40B4-BE49-F238E27FC236}">
                <a16:creationId xmlns:a16="http://schemas.microsoft.com/office/drawing/2014/main" id="{7DA08F35-B655-EEF4-CED0-5BE8D54D3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6063052"/>
            <a:ext cx="609600" cy="609600"/>
          </a:xfrm>
          <a:prstGeom prst="rect">
            <a:avLst/>
          </a:prstGeom>
        </p:spPr>
      </p:pic>
      <p:sp>
        <p:nvSpPr>
          <p:cNvPr id="5" name="四角形: 角を丸くする 4">
            <a:extLst>
              <a:ext uri="{FF2B5EF4-FFF2-40B4-BE49-F238E27FC236}">
                <a16:creationId xmlns:a16="http://schemas.microsoft.com/office/drawing/2014/main" id="{8E0C5539-12C8-5417-2DD9-9DDEA1DAB38E}"/>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a:t>
            </a:r>
            <a:endParaRPr kumimoji="1" lang="en-US" altLang="ja-JP" dirty="0"/>
          </a:p>
          <a:p>
            <a:pPr algn="ctr"/>
            <a:r>
              <a:rPr kumimoji="1" lang="ja-JP" altLang="en-US" dirty="0"/>
              <a:t>できたら次へ</a:t>
            </a:r>
          </a:p>
        </p:txBody>
      </p:sp>
    </p:spTree>
    <p:extLst>
      <p:ext uri="{BB962C8B-B14F-4D97-AF65-F5344CB8AC3E}">
        <p14:creationId xmlns:p14="http://schemas.microsoft.com/office/powerpoint/2010/main" val="3566330621"/>
      </p:ext>
    </p:extLst>
  </p:cSld>
  <p:clrMapOvr>
    <a:masterClrMapping/>
  </p:clrMapOvr>
  <mc:AlternateContent xmlns:mc="http://schemas.openxmlformats.org/markup-compatibility/2006" xmlns:p14="http://schemas.microsoft.com/office/powerpoint/2010/main">
    <mc:Choice Requires="p14">
      <p:transition spd="slow" p14:dur="2000" advTm="28461"/>
    </mc:Choice>
    <mc:Fallback xmlns="">
      <p:transition spd="slow" advTm="2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82ABEF8-DF7F-F2D2-1AE3-4E7BB8DDCECE}"/>
              </a:ext>
            </a:extLst>
          </p:cNvPr>
          <p:cNvSpPr>
            <a:spLocks noGrp="1"/>
          </p:cNvSpPr>
          <p:nvPr>
            <p:ph idx="1"/>
          </p:nvPr>
        </p:nvSpPr>
        <p:spPr>
          <a:xfrm>
            <a:off x="628650" y="346841"/>
            <a:ext cx="7886700" cy="5830122"/>
          </a:xfrm>
        </p:spPr>
        <p:txBody>
          <a:bodyPr>
            <a:normAutofit lnSpcReduction="10000"/>
          </a:bodyPr>
          <a:lstStyle/>
          <a:p>
            <a:r>
              <a:rPr kumimoji="1" lang="ja-JP" altLang="en-US" dirty="0"/>
              <a:t>分子型とイオン型の比は</a:t>
            </a:r>
            <a:r>
              <a:rPr kumimoji="1" lang="en-US" altLang="ja-JP" dirty="0"/>
              <a:t>1</a:t>
            </a:r>
            <a:r>
              <a:rPr kumimoji="1" lang="ja-JP" altLang="en-US" dirty="0"/>
              <a:t>：</a:t>
            </a:r>
            <a:r>
              <a:rPr kumimoji="1" lang="en-US" altLang="ja-JP" dirty="0"/>
              <a:t>2</a:t>
            </a:r>
            <a:r>
              <a:rPr kumimoji="1" lang="ja-JP" altLang="en-US" dirty="0"/>
              <a:t>なので、水層と有機層の薬物量を同様に求めると、分子型濃度を</a:t>
            </a:r>
            <a:r>
              <a:rPr kumimoji="1" lang="en-US" altLang="ja-JP" dirty="0"/>
              <a:t>X</a:t>
            </a:r>
            <a:r>
              <a:rPr kumimoji="1" lang="ja-JP" altLang="en-US" dirty="0"/>
              <a:t>とすると、イオン型濃度は２</a:t>
            </a:r>
            <a:r>
              <a:rPr kumimoji="1" lang="en-US" altLang="ja-JP" dirty="0"/>
              <a:t>X</a:t>
            </a:r>
            <a:r>
              <a:rPr kumimoji="1" lang="ja-JP" altLang="en-US" dirty="0"/>
              <a:t>になるので</a:t>
            </a:r>
            <a:endParaRPr kumimoji="1" lang="en-US" altLang="ja-JP" dirty="0"/>
          </a:p>
          <a:p>
            <a:r>
              <a:rPr lang="ja-JP" altLang="en-US" dirty="0"/>
              <a:t>水層：</a:t>
            </a:r>
            <a:r>
              <a:rPr lang="en-US" altLang="ja-JP" dirty="0"/>
              <a:t>3X×200(mL)</a:t>
            </a:r>
            <a:r>
              <a:rPr lang="ja-JP" altLang="en-US" dirty="0"/>
              <a:t>＝</a:t>
            </a:r>
            <a:r>
              <a:rPr lang="en-US" altLang="ja-JP" dirty="0"/>
              <a:t>600X</a:t>
            </a:r>
          </a:p>
          <a:p>
            <a:r>
              <a:rPr lang="ja-JP" altLang="en-US" dirty="0"/>
              <a:t>有機層：</a:t>
            </a:r>
            <a:r>
              <a:rPr kumimoji="1" lang="en-US" altLang="ja-JP" dirty="0"/>
              <a:t> K</a:t>
            </a:r>
            <a:r>
              <a:rPr kumimoji="1" lang="en-US" altLang="ja-JP" baseline="-25000" dirty="0"/>
              <a:t>D</a:t>
            </a:r>
            <a:r>
              <a:rPr kumimoji="1" lang="en-US" altLang="ja-JP" dirty="0"/>
              <a:t>X×100(mL)</a:t>
            </a:r>
          </a:p>
          <a:p>
            <a:pPr marL="0" indent="0">
              <a:buNone/>
            </a:pPr>
            <a:r>
              <a:rPr kumimoji="1" lang="en-US" altLang="ja-JP" dirty="0"/>
              <a:t>100 K</a:t>
            </a:r>
            <a:r>
              <a:rPr kumimoji="1" lang="en-US" altLang="ja-JP" baseline="-25000" dirty="0"/>
              <a:t>D</a:t>
            </a:r>
            <a:r>
              <a:rPr kumimoji="1" lang="en-US" altLang="ja-JP" dirty="0"/>
              <a:t>X/ </a:t>
            </a:r>
            <a:r>
              <a:rPr kumimoji="1" lang="ja-JP" altLang="en-US" dirty="0"/>
              <a:t>（</a:t>
            </a:r>
            <a:r>
              <a:rPr kumimoji="1" lang="en-US" altLang="ja-JP" dirty="0"/>
              <a:t>100 K</a:t>
            </a:r>
            <a:r>
              <a:rPr kumimoji="1" lang="en-US" altLang="ja-JP" baseline="-25000" dirty="0"/>
              <a:t>D</a:t>
            </a:r>
            <a:r>
              <a:rPr kumimoji="1" lang="en-US" altLang="ja-JP" dirty="0"/>
              <a:t>X</a:t>
            </a:r>
            <a:r>
              <a:rPr kumimoji="1" lang="ja-JP" altLang="en-US" dirty="0"/>
              <a:t>＋</a:t>
            </a:r>
            <a:r>
              <a:rPr kumimoji="1" lang="en-US" altLang="ja-JP" dirty="0"/>
              <a:t>600X</a:t>
            </a:r>
            <a:r>
              <a:rPr kumimoji="1" lang="ja-JP" altLang="en-US" dirty="0"/>
              <a:t>）＝</a:t>
            </a:r>
            <a:r>
              <a:rPr kumimoji="1" lang="en-US" altLang="ja-JP" dirty="0"/>
              <a:t>0.75</a:t>
            </a:r>
          </a:p>
          <a:p>
            <a:pPr marL="0" indent="0">
              <a:buNone/>
            </a:pPr>
            <a:r>
              <a:rPr kumimoji="1" lang="en-US" altLang="ja-JP" dirty="0"/>
              <a:t>K</a:t>
            </a:r>
            <a:r>
              <a:rPr kumimoji="1" lang="en-US" altLang="ja-JP" baseline="-25000" dirty="0"/>
              <a:t>D</a:t>
            </a:r>
            <a:r>
              <a:rPr kumimoji="1" lang="en-US" altLang="ja-JP" dirty="0"/>
              <a:t>/</a:t>
            </a:r>
            <a:r>
              <a:rPr kumimoji="1" lang="ja-JP" altLang="en-US" dirty="0"/>
              <a:t>（</a:t>
            </a:r>
            <a:r>
              <a:rPr kumimoji="1" lang="en-US" altLang="ja-JP" dirty="0"/>
              <a:t>K</a:t>
            </a:r>
            <a:r>
              <a:rPr kumimoji="1" lang="en-US" altLang="ja-JP" baseline="-25000" dirty="0"/>
              <a:t>D</a:t>
            </a:r>
            <a:r>
              <a:rPr kumimoji="1" lang="ja-JP" altLang="en-US" dirty="0"/>
              <a:t>＋</a:t>
            </a:r>
            <a:r>
              <a:rPr kumimoji="1" lang="en-US" altLang="ja-JP" dirty="0"/>
              <a:t>6</a:t>
            </a:r>
            <a:r>
              <a:rPr kumimoji="1" lang="ja-JP" altLang="en-US" dirty="0"/>
              <a:t>）＝</a:t>
            </a:r>
            <a:r>
              <a:rPr kumimoji="1" lang="en-US" altLang="ja-JP" dirty="0"/>
              <a:t>0.75</a:t>
            </a:r>
          </a:p>
          <a:p>
            <a:pPr marL="0" indent="0">
              <a:buNone/>
            </a:pPr>
            <a:endParaRPr kumimoji="1" lang="en-US" altLang="ja-JP" dirty="0"/>
          </a:p>
          <a:p>
            <a:pPr marL="0" indent="0">
              <a:buNone/>
            </a:pPr>
            <a:r>
              <a:rPr kumimoji="1" lang="en-US" altLang="ja-JP" dirty="0"/>
              <a:t>K</a:t>
            </a:r>
            <a:r>
              <a:rPr kumimoji="1" lang="en-US" altLang="ja-JP" baseline="-25000" dirty="0"/>
              <a:t>D</a:t>
            </a:r>
            <a:r>
              <a:rPr kumimoji="1" lang="ja-JP" altLang="en-US" dirty="0"/>
              <a:t>＝</a:t>
            </a:r>
            <a:r>
              <a:rPr kumimoji="1" lang="en-US" altLang="ja-JP" dirty="0"/>
              <a:t>0.75</a:t>
            </a:r>
            <a:r>
              <a:rPr kumimoji="1" lang="ja-JP" altLang="en-US" dirty="0"/>
              <a:t> （</a:t>
            </a:r>
            <a:r>
              <a:rPr kumimoji="1" lang="en-US" altLang="ja-JP" dirty="0"/>
              <a:t>K</a:t>
            </a:r>
            <a:r>
              <a:rPr kumimoji="1" lang="en-US" altLang="ja-JP" baseline="-25000" dirty="0"/>
              <a:t>D</a:t>
            </a:r>
            <a:r>
              <a:rPr kumimoji="1" lang="ja-JP" altLang="en-US" dirty="0"/>
              <a:t>＋</a:t>
            </a:r>
            <a:r>
              <a:rPr kumimoji="1" lang="en-US" altLang="ja-JP" dirty="0"/>
              <a:t>6</a:t>
            </a:r>
            <a:r>
              <a:rPr kumimoji="1" lang="ja-JP" altLang="en-US" dirty="0"/>
              <a:t>）</a:t>
            </a:r>
            <a:endParaRPr kumimoji="1" lang="en-US" altLang="ja-JP" dirty="0"/>
          </a:p>
          <a:p>
            <a:pPr marL="0" indent="0">
              <a:buNone/>
            </a:pPr>
            <a:r>
              <a:rPr kumimoji="1" lang="en-US" altLang="ja-JP" dirty="0"/>
              <a:t>K</a:t>
            </a:r>
            <a:r>
              <a:rPr kumimoji="1" lang="en-US" altLang="ja-JP" baseline="-25000" dirty="0"/>
              <a:t>D</a:t>
            </a:r>
            <a:r>
              <a:rPr kumimoji="1" lang="ja-JP" altLang="en-US" dirty="0"/>
              <a:t>＝</a:t>
            </a:r>
            <a:r>
              <a:rPr kumimoji="1" lang="en-US" altLang="ja-JP" dirty="0"/>
              <a:t>0.75K</a:t>
            </a:r>
            <a:r>
              <a:rPr kumimoji="1" lang="en-US" altLang="ja-JP" baseline="-25000" dirty="0"/>
              <a:t>D</a:t>
            </a:r>
            <a:r>
              <a:rPr kumimoji="1" lang="ja-JP" altLang="en-US" dirty="0"/>
              <a:t>＋</a:t>
            </a:r>
            <a:r>
              <a:rPr kumimoji="1" lang="en-US" altLang="ja-JP" dirty="0"/>
              <a:t>4.5</a:t>
            </a:r>
          </a:p>
          <a:p>
            <a:pPr marL="0" indent="0">
              <a:buNone/>
            </a:pPr>
            <a:r>
              <a:rPr lang="en-US" altLang="ja-JP" dirty="0"/>
              <a:t>0.25</a:t>
            </a:r>
            <a:r>
              <a:rPr kumimoji="1" lang="en-US" altLang="ja-JP" dirty="0"/>
              <a:t> K</a:t>
            </a:r>
            <a:r>
              <a:rPr kumimoji="1" lang="en-US" altLang="ja-JP" baseline="-25000" dirty="0"/>
              <a:t>D</a:t>
            </a:r>
            <a:r>
              <a:rPr kumimoji="1" lang="ja-JP" altLang="en-US" dirty="0"/>
              <a:t> ＝</a:t>
            </a:r>
            <a:r>
              <a:rPr kumimoji="1" lang="en-US" altLang="ja-JP" dirty="0"/>
              <a:t>4.5</a:t>
            </a:r>
          </a:p>
          <a:p>
            <a:pPr marL="0" indent="0">
              <a:buNone/>
            </a:pPr>
            <a:r>
              <a:rPr kumimoji="1" lang="en-US" altLang="ja-JP" dirty="0"/>
              <a:t>K</a:t>
            </a:r>
            <a:r>
              <a:rPr kumimoji="1" lang="en-US" altLang="ja-JP" baseline="-25000" dirty="0"/>
              <a:t>D</a:t>
            </a:r>
            <a:r>
              <a:rPr kumimoji="1" lang="ja-JP" altLang="en-US" dirty="0"/>
              <a:t> ＝</a:t>
            </a:r>
            <a:r>
              <a:rPr kumimoji="1" lang="en-US" altLang="ja-JP" dirty="0"/>
              <a:t>4.5/0.25=18</a:t>
            </a:r>
          </a:p>
          <a:p>
            <a:pPr marL="0" indent="0">
              <a:buNone/>
            </a:pPr>
            <a:endParaRPr kumimoji="1" lang="en-US" altLang="ja-JP" dirty="0"/>
          </a:p>
          <a:p>
            <a:pPr marL="0" indent="0">
              <a:buNone/>
            </a:pPr>
            <a:endParaRPr kumimoji="1" lang="en-US" altLang="ja-JP" dirty="0"/>
          </a:p>
          <a:p>
            <a:pPr marL="0" indent="0">
              <a:buNone/>
            </a:pPr>
            <a:endParaRPr kumimoji="1" lang="en-US" altLang="ja-JP" dirty="0"/>
          </a:p>
        </p:txBody>
      </p:sp>
      <p:sp>
        <p:nvSpPr>
          <p:cNvPr id="2" name="四角形: 角を丸くする 1">
            <a:extLst>
              <a:ext uri="{FF2B5EF4-FFF2-40B4-BE49-F238E27FC236}">
                <a16:creationId xmlns:a16="http://schemas.microsoft.com/office/drawing/2014/main" id="{E70F8D8E-6036-ED36-B36A-4FE773FCCD25}"/>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4" name="録音したサウンド">
            <a:hlinkClick r:id="" action="ppaction://media"/>
            <a:extLst>
              <a:ext uri="{FF2B5EF4-FFF2-40B4-BE49-F238E27FC236}">
                <a16:creationId xmlns:a16="http://schemas.microsoft.com/office/drawing/2014/main" id="{B94F13BB-7C2D-5986-86C8-9C93447929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6063052"/>
            <a:ext cx="609600" cy="609600"/>
          </a:xfrm>
          <a:prstGeom prst="rect">
            <a:avLst/>
          </a:prstGeom>
        </p:spPr>
      </p:pic>
    </p:spTree>
    <p:extLst>
      <p:ext uri="{BB962C8B-B14F-4D97-AF65-F5344CB8AC3E}">
        <p14:creationId xmlns:p14="http://schemas.microsoft.com/office/powerpoint/2010/main" val="1733048396"/>
      </p:ext>
    </p:extLst>
  </p:cSld>
  <p:clrMapOvr>
    <a:masterClrMapping/>
  </p:clrMapOvr>
  <mc:AlternateContent xmlns:mc="http://schemas.openxmlformats.org/markup-compatibility/2006">
    <mc:Choice xmlns:p14="http://schemas.microsoft.com/office/powerpoint/2010/main" Requires="p14">
      <p:transition spd="slow" p14:dur="2000" advTm="134450"/>
    </mc:Choice>
    <mc:Fallback>
      <p:transition spd="slow" advTm="13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703B40-B9CB-59FB-E5EF-AB173D46E836}"/>
              </a:ext>
            </a:extLst>
          </p:cNvPr>
          <p:cNvSpPr>
            <a:spLocks noGrp="1"/>
          </p:cNvSpPr>
          <p:nvPr>
            <p:ph type="title"/>
          </p:nvPr>
        </p:nvSpPr>
        <p:spPr/>
        <p:txBody>
          <a:bodyPr/>
          <a:lstStyle/>
          <a:p>
            <a:r>
              <a:rPr kumimoji="1" lang="ja-JP" altLang="en-US" dirty="0"/>
              <a:t>練習問題２</a:t>
            </a:r>
          </a:p>
        </p:txBody>
      </p:sp>
      <p:sp>
        <p:nvSpPr>
          <p:cNvPr id="3" name="コンテンツ プレースホルダー 2">
            <a:extLst>
              <a:ext uri="{FF2B5EF4-FFF2-40B4-BE49-F238E27FC236}">
                <a16:creationId xmlns:a16="http://schemas.microsoft.com/office/drawing/2014/main" id="{99608642-DAE4-07E6-DC4A-BA70A18DDCEC}"/>
              </a:ext>
            </a:extLst>
          </p:cNvPr>
          <p:cNvSpPr>
            <a:spLocks noGrp="1"/>
          </p:cNvSpPr>
          <p:nvPr>
            <p:ph idx="1"/>
          </p:nvPr>
        </p:nvSpPr>
        <p:spPr>
          <a:xfrm>
            <a:off x="342092" y="1690689"/>
            <a:ext cx="3465458" cy="4308301"/>
          </a:xfrm>
        </p:spPr>
        <p:txBody>
          <a:bodyPr>
            <a:normAutofit lnSpcReduction="10000"/>
          </a:bodyPr>
          <a:lstStyle/>
          <a:p>
            <a:pPr marL="0" indent="0">
              <a:buNone/>
            </a:pPr>
            <a:r>
              <a:rPr lang="ja-JP" altLang="ja-JP" sz="2400" kern="100" dirty="0">
                <a:effectLst/>
                <a:cs typeface="Times New Roman" panose="02020603050405020304" pitchFamily="18" charset="0"/>
              </a:rPr>
              <a:t>ある弱酸性医薬品</a:t>
            </a:r>
            <a:r>
              <a:rPr lang="en-US" altLang="ja-JP" sz="2400" kern="100" dirty="0">
                <a:effectLst/>
                <a:cs typeface="Times New Roman" panose="02020603050405020304" pitchFamily="18" charset="0"/>
              </a:rPr>
              <a:t>HA</a:t>
            </a:r>
            <a:r>
              <a:rPr lang="ja-JP" altLang="ja-JP" sz="2400" kern="100" dirty="0">
                <a:effectLst/>
                <a:cs typeface="Times New Roman" panose="02020603050405020304" pitchFamily="18" charset="0"/>
              </a:rPr>
              <a:t>について、オクタノール</a:t>
            </a:r>
            <a:r>
              <a:rPr lang="en-US" altLang="ja-JP" sz="2400" kern="100" dirty="0">
                <a:effectLst/>
                <a:cs typeface="Times New Roman" panose="02020603050405020304" pitchFamily="18" charset="0"/>
              </a:rPr>
              <a:t>/</a:t>
            </a:r>
            <a:r>
              <a:rPr lang="ja-JP" altLang="ja-JP" sz="2400" kern="100" dirty="0">
                <a:effectLst/>
                <a:cs typeface="Times New Roman" panose="02020603050405020304" pitchFamily="18" charset="0"/>
              </a:rPr>
              <a:t>水の見かけの分配係数（</a:t>
            </a:r>
            <a:r>
              <a:rPr lang="en-US" altLang="ja-JP" sz="2400" i="1" kern="100" dirty="0">
                <a:solidFill>
                  <a:srgbClr val="000000"/>
                </a:solidFill>
                <a:effectLst/>
                <a:cs typeface="Times New Roman" panose="02020603050405020304" pitchFamily="18" charset="0"/>
              </a:rPr>
              <a:t>P</a:t>
            </a:r>
            <a:r>
              <a:rPr lang="en-US" altLang="ja-JP" sz="2400" kern="100" baseline="-25000" dirty="0">
                <a:effectLst/>
                <a:cs typeface="Times New Roman" panose="02020603050405020304" pitchFamily="18" charset="0"/>
              </a:rPr>
              <a:t>obs</a:t>
            </a:r>
            <a:r>
              <a:rPr lang="ja-JP" altLang="ja-JP" sz="2400" kern="100" dirty="0">
                <a:effectLst/>
                <a:cs typeface="Times New Roman" panose="02020603050405020304" pitchFamily="18" charset="0"/>
              </a:rPr>
              <a:t>）を水相の</a:t>
            </a:r>
            <a:r>
              <a:rPr lang="en-US" altLang="ja-JP" sz="2400" kern="100" dirty="0">
                <a:effectLst/>
                <a:cs typeface="Times New Roman" panose="02020603050405020304" pitchFamily="18" charset="0"/>
              </a:rPr>
              <a:t>pH</a:t>
            </a:r>
            <a:r>
              <a:rPr lang="ja-JP" altLang="ja-JP" sz="2400" kern="100" dirty="0">
                <a:effectLst/>
                <a:cs typeface="Times New Roman" panose="02020603050405020304" pitchFamily="18" charset="0"/>
              </a:rPr>
              <a:t>を変えて測定したところ、</a:t>
            </a:r>
            <a:r>
              <a:rPr lang="en-US" altLang="ja-JP" sz="2400" i="1" kern="100" dirty="0">
                <a:solidFill>
                  <a:srgbClr val="000000"/>
                </a:solidFill>
                <a:effectLst/>
                <a:cs typeface="Times New Roman" panose="02020603050405020304" pitchFamily="18" charset="0"/>
              </a:rPr>
              <a:t>P</a:t>
            </a:r>
            <a:r>
              <a:rPr lang="en-US" altLang="ja-JP" sz="2400" kern="100" baseline="-25000" dirty="0">
                <a:effectLst/>
                <a:cs typeface="Times New Roman" panose="02020603050405020304" pitchFamily="18" charset="0"/>
              </a:rPr>
              <a:t>obs</a:t>
            </a:r>
            <a:r>
              <a:rPr lang="ja-JP" altLang="ja-JP" sz="2400" kern="100" dirty="0">
                <a:effectLst/>
                <a:cs typeface="Times New Roman" panose="02020603050405020304" pitchFamily="18" charset="0"/>
              </a:rPr>
              <a:t>と</a:t>
            </a:r>
            <a:r>
              <a:rPr lang="en-US" altLang="ja-JP" sz="2400" kern="100" dirty="0">
                <a:effectLst/>
                <a:cs typeface="Times New Roman" panose="02020603050405020304" pitchFamily="18" charset="0"/>
              </a:rPr>
              <a:t>pH</a:t>
            </a:r>
            <a:r>
              <a:rPr lang="ja-JP" altLang="ja-JP" sz="2400" kern="100" dirty="0">
                <a:effectLst/>
                <a:cs typeface="Times New Roman" panose="02020603050405020304" pitchFamily="18" charset="0"/>
              </a:rPr>
              <a:t>との関係は以</a:t>
            </a:r>
            <a:r>
              <a:rPr lang="ja-JP" altLang="en-US" sz="2400" kern="100" dirty="0">
                <a:effectLst/>
                <a:cs typeface="Times New Roman" panose="02020603050405020304" pitchFamily="18" charset="0"/>
              </a:rPr>
              <a:t>右</a:t>
            </a:r>
            <a:r>
              <a:rPr lang="ja-JP" altLang="ja-JP" sz="2400" kern="100" dirty="0">
                <a:effectLst/>
                <a:cs typeface="Times New Roman" panose="02020603050405020304" pitchFamily="18" charset="0"/>
              </a:rPr>
              <a:t>のグラフで示された。真の</a:t>
            </a:r>
            <a:r>
              <a:rPr lang="ja-JP" altLang="en-US" sz="2400" kern="100" dirty="0">
                <a:effectLst/>
                <a:cs typeface="Times New Roman" panose="02020603050405020304" pitchFamily="18" charset="0"/>
              </a:rPr>
              <a:t>分配</a:t>
            </a:r>
            <a:r>
              <a:rPr lang="ja-JP" altLang="ja-JP" sz="2400" kern="100" dirty="0">
                <a:effectLst/>
                <a:cs typeface="Times New Roman" panose="02020603050405020304" pitchFamily="18" charset="0"/>
              </a:rPr>
              <a:t>係数を求めよ。オクタノール相へは分子形のみが移行するものとする。また、みかけの分配係数</a:t>
            </a:r>
            <a:r>
              <a:rPr lang="en-US" altLang="ja-JP" sz="2400" i="1" kern="100" dirty="0">
                <a:effectLst/>
                <a:cs typeface="Times New Roman" panose="02020603050405020304" pitchFamily="18" charset="0"/>
              </a:rPr>
              <a:t>P</a:t>
            </a:r>
            <a:r>
              <a:rPr lang="en-US" altLang="ja-JP" sz="2400" kern="100" baseline="-25000" dirty="0">
                <a:effectLst/>
                <a:cs typeface="Times New Roman" panose="02020603050405020304" pitchFamily="18" charset="0"/>
              </a:rPr>
              <a:t>obs</a:t>
            </a:r>
            <a:r>
              <a:rPr lang="ja-JP" altLang="ja-JP" sz="2400" kern="100" dirty="0">
                <a:effectLst/>
                <a:cs typeface="Times New Roman" panose="02020603050405020304" pitchFamily="18" charset="0"/>
              </a:rPr>
              <a:t>と真の分配係数</a:t>
            </a:r>
            <a:r>
              <a:rPr lang="en-US" altLang="ja-JP" sz="2400" i="1" kern="100" dirty="0">
                <a:solidFill>
                  <a:srgbClr val="000000"/>
                </a:solidFill>
                <a:effectLst/>
                <a:cs typeface="Times New Roman" panose="02020603050405020304" pitchFamily="18" charset="0"/>
              </a:rPr>
              <a:t>P</a:t>
            </a:r>
            <a:r>
              <a:rPr lang="ja-JP" altLang="ja-JP" sz="2400" i="1" kern="100" baseline="-25000" dirty="0">
                <a:solidFill>
                  <a:srgbClr val="000000"/>
                </a:solidFill>
                <a:effectLst/>
                <a:cs typeface="Times New Roman" panose="02020603050405020304" pitchFamily="18" charset="0"/>
              </a:rPr>
              <a:t>真</a:t>
            </a:r>
            <a:r>
              <a:rPr lang="ja-JP" altLang="ja-JP" sz="2400" kern="100" dirty="0">
                <a:effectLst/>
                <a:cs typeface="Times New Roman" panose="02020603050405020304" pitchFamily="18" charset="0"/>
              </a:rPr>
              <a:t>には、</a:t>
            </a:r>
            <a:r>
              <a:rPr lang="ja-JP" altLang="en-US" sz="2400" kern="100" dirty="0">
                <a:effectLst/>
                <a:cs typeface="Times New Roman" panose="02020603050405020304" pitchFamily="18" charset="0"/>
              </a:rPr>
              <a:t>右の</a:t>
            </a:r>
            <a:r>
              <a:rPr lang="ja-JP" altLang="ja-JP" sz="2400" kern="100" dirty="0">
                <a:effectLst/>
                <a:cs typeface="Times New Roman" panose="02020603050405020304" pitchFamily="18" charset="0"/>
              </a:rPr>
              <a:t>の式が成立する。</a:t>
            </a:r>
          </a:p>
          <a:p>
            <a:endParaRPr kumimoji="1" lang="ja-JP" altLang="en-US" dirty="0"/>
          </a:p>
        </p:txBody>
      </p:sp>
      <p:pic>
        <p:nvPicPr>
          <p:cNvPr id="4" name="図 3" descr="グラフ, 折れ線グラフ&#10;&#10;自動的に生成された説明">
            <a:extLst>
              <a:ext uri="{FF2B5EF4-FFF2-40B4-BE49-F238E27FC236}">
                <a16:creationId xmlns:a16="http://schemas.microsoft.com/office/drawing/2014/main" id="{F273DBE5-369E-BDB9-34C6-0EF431E838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7550" y="1406136"/>
            <a:ext cx="5223136" cy="4486274"/>
          </a:xfrm>
          <a:prstGeom prst="rect">
            <a:avLst/>
          </a:prstGeom>
          <a:noFill/>
          <a:ln>
            <a:noFill/>
          </a:ln>
        </p:spPr>
      </p:pic>
      <p:sp>
        <p:nvSpPr>
          <p:cNvPr id="5" name="四角形: 角を丸くする 4">
            <a:extLst>
              <a:ext uri="{FF2B5EF4-FFF2-40B4-BE49-F238E27FC236}">
                <a16:creationId xmlns:a16="http://schemas.microsoft.com/office/drawing/2014/main" id="{2BECE390-A152-74AC-3267-DED8653EB41E}"/>
              </a:ext>
            </a:extLst>
          </p:cNvPr>
          <p:cNvSpPr/>
          <p:nvPr/>
        </p:nvSpPr>
        <p:spPr>
          <a:xfrm>
            <a:off x="6822792" y="5998990"/>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a:t>
            </a:r>
            <a:endParaRPr kumimoji="1" lang="en-US" altLang="ja-JP" dirty="0"/>
          </a:p>
          <a:p>
            <a:pPr algn="ctr"/>
            <a:r>
              <a:rPr kumimoji="1" lang="ja-JP" altLang="en-US" dirty="0"/>
              <a:t>できたら次へ</a:t>
            </a:r>
          </a:p>
        </p:txBody>
      </p:sp>
      <p:pic>
        <p:nvPicPr>
          <p:cNvPr id="6" name="録音したサウンド">
            <a:hlinkClick r:id="" action="ppaction://media"/>
            <a:extLst>
              <a:ext uri="{FF2B5EF4-FFF2-40B4-BE49-F238E27FC236}">
                <a16:creationId xmlns:a16="http://schemas.microsoft.com/office/drawing/2014/main" id="{7EE9F302-E6C5-B782-A0DA-F3DE9392E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3379" y="6188074"/>
            <a:ext cx="609600" cy="609600"/>
          </a:xfrm>
          <a:prstGeom prst="rect">
            <a:avLst/>
          </a:prstGeom>
        </p:spPr>
      </p:pic>
    </p:spTree>
    <p:extLst>
      <p:ext uri="{BB962C8B-B14F-4D97-AF65-F5344CB8AC3E}">
        <p14:creationId xmlns:p14="http://schemas.microsoft.com/office/powerpoint/2010/main" val="4232263304"/>
      </p:ext>
    </p:extLst>
  </p:cSld>
  <p:clrMapOvr>
    <a:masterClrMapping/>
  </p:clrMapOvr>
  <mc:AlternateContent xmlns:mc="http://schemas.openxmlformats.org/markup-compatibility/2006">
    <mc:Choice xmlns:p14="http://schemas.microsoft.com/office/powerpoint/2010/main" Requires="p14">
      <p:transition spd="slow" p14:dur="2000" advTm="52268"/>
    </mc:Choice>
    <mc:Fallback>
      <p:transition spd="slow" advTm="5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DBBF9-CE65-5103-5503-7F09CD63081D}"/>
              </a:ext>
            </a:extLst>
          </p:cNvPr>
          <p:cNvSpPr>
            <a:spLocks noGrp="1"/>
          </p:cNvSpPr>
          <p:nvPr>
            <p:ph type="title"/>
          </p:nvPr>
        </p:nvSpPr>
        <p:spPr>
          <a:xfrm>
            <a:off x="628650" y="901153"/>
            <a:ext cx="7886700" cy="833053"/>
          </a:xfrm>
        </p:spPr>
        <p:txBody>
          <a:bodyPr/>
          <a:lstStyle/>
          <a:p>
            <a:r>
              <a:rPr kumimoji="1" lang="ja-JP" altLang="en-US" dirty="0"/>
              <a:t>以下の問に答えてください。</a:t>
            </a:r>
          </a:p>
        </p:txBody>
      </p:sp>
      <p:sp>
        <p:nvSpPr>
          <p:cNvPr id="3" name="コンテンツ プレースホルダー 2">
            <a:extLst>
              <a:ext uri="{FF2B5EF4-FFF2-40B4-BE49-F238E27FC236}">
                <a16:creationId xmlns:a16="http://schemas.microsoft.com/office/drawing/2014/main" id="{C0F39779-F36B-6FFE-B99C-BBA959877BA1}"/>
              </a:ext>
            </a:extLst>
          </p:cNvPr>
          <p:cNvSpPr>
            <a:spLocks noGrp="1"/>
          </p:cNvSpPr>
          <p:nvPr>
            <p:ph idx="1"/>
          </p:nvPr>
        </p:nvSpPr>
        <p:spPr>
          <a:xfrm>
            <a:off x="628650" y="2333297"/>
            <a:ext cx="7886700" cy="3843666"/>
          </a:xfrm>
        </p:spPr>
        <p:txBody>
          <a:bodyPr/>
          <a:lstStyle/>
          <a:p>
            <a:r>
              <a:rPr kumimoji="1" lang="ja-JP" altLang="en-US" dirty="0"/>
              <a:t>分配係数の定義を声に出して答えなさい</a:t>
            </a:r>
            <a:endParaRPr kumimoji="1" lang="en-US" altLang="ja-JP" dirty="0"/>
          </a:p>
        </p:txBody>
      </p:sp>
      <p:pic>
        <p:nvPicPr>
          <p:cNvPr id="4" name="録音したサウンド">
            <a:hlinkClick r:id="" action="ppaction://media"/>
            <a:extLst>
              <a:ext uri="{FF2B5EF4-FFF2-40B4-BE49-F238E27FC236}">
                <a16:creationId xmlns:a16="http://schemas.microsoft.com/office/drawing/2014/main" id="{ACBDA264-3E42-ECE3-D614-0FC4C1D7B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951271"/>
            <a:ext cx="609600" cy="609600"/>
          </a:xfrm>
          <a:prstGeom prst="rect">
            <a:avLst/>
          </a:prstGeom>
        </p:spPr>
      </p:pic>
      <p:sp>
        <p:nvSpPr>
          <p:cNvPr id="5" name="四角形: 角を丸くする 4">
            <a:extLst>
              <a:ext uri="{FF2B5EF4-FFF2-40B4-BE49-F238E27FC236}">
                <a16:creationId xmlns:a16="http://schemas.microsoft.com/office/drawing/2014/main" id="{EE37A8FC-1523-E1DB-FA2E-959C1E831394}"/>
              </a:ext>
            </a:extLst>
          </p:cNvPr>
          <p:cNvSpPr/>
          <p:nvPr/>
        </p:nvSpPr>
        <p:spPr>
          <a:xfrm>
            <a:off x="6999890" y="5202620"/>
            <a:ext cx="1824796"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答えたら次へ</a:t>
            </a:r>
          </a:p>
        </p:txBody>
      </p:sp>
    </p:spTree>
    <p:extLst>
      <p:ext uri="{BB962C8B-B14F-4D97-AF65-F5344CB8AC3E}">
        <p14:creationId xmlns:p14="http://schemas.microsoft.com/office/powerpoint/2010/main" val="76899315"/>
      </p:ext>
    </p:extLst>
  </p:cSld>
  <p:clrMapOvr>
    <a:masterClrMapping/>
  </p:clrMapOvr>
  <mc:AlternateContent xmlns:mc="http://schemas.openxmlformats.org/markup-compatibility/2006" xmlns:p14="http://schemas.microsoft.com/office/powerpoint/2010/main">
    <mc:Choice Requires="p14">
      <p:transition spd="slow" p14:dur="2000" advTm="89049"/>
    </mc:Choice>
    <mc:Fallback xmlns="">
      <p:transition spd="slow" advTm="8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003BB-B440-B19F-8712-90663A0398D6}"/>
              </a:ext>
            </a:extLst>
          </p:cNvPr>
          <p:cNvSpPr>
            <a:spLocks noGrp="1"/>
          </p:cNvSpPr>
          <p:nvPr>
            <p:ph type="title"/>
          </p:nvPr>
        </p:nvSpPr>
        <p:spPr/>
        <p:txBody>
          <a:bodyPr/>
          <a:lstStyle/>
          <a:p>
            <a:r>
              <a:rPr kumimoji="1" lang="ja-JP" altLang="en-US" dirty="0"/>
              <a:t>必須問題レベルです</a:t>
            </a:r>
          </a:p>
        </p:txBody>
      </p:sp>
      <p:sp>
        <p:nvSpPr>
          <p:cNvPr id="3" name="コンテンツ プレースホルダー 2">
            <a:extLst>
              <a:ext uri="{FF2B5EF4-FFF2-40B4-BE49-F238E27FC236}">
                <a16:creationId xmlns:a16="http://schemas.microsoft.com/office/drawing/2014/main" id="{8EBC15FB-54BF-F1CD-8AB4-85C590EACC1D}"/>
              </a:ext>
            </a:extLst>
          </p:cNvPr>
          <p:cNvSpPr>
            <a:spLocks noGrp="1"/>
          </p:cNvSpPr>
          <p:nvPr>
            <p:ph idx="1"/>
          </p:nvPr>
        </p:nvSpPr>
        <p:spPr/>
        <p:txBody>
          <a:bodyPr/>
          <a:lstStyle/>
          <a:p>
            <a:r>
              <a:rPr kumimoji="1" lang="ja-JP" altLang="en-US" dirty="0"/>
              <a:t>弱酸性物質なので、</a:t>
            </a:r>
            <a:r>
              <a:rPr kumimoji="1" lang="en-US" altLang="ja-JP" dirty="0" err="1"/>
              <a:t>pKa</a:t>
            </a:r>
            <a:r>
              <a:rPr kumimoji="1" lang="ja-JP" altLang="en-US" dirty="0"/>
              <a:t>よりも酸性領域では分子型が多くなっている。</a:t>
            </a:r>
            <a:endParaRPr kumimoji="1" lang="en-US" altLang="ja-JP" dirty="0"/>
          </a:p>
          <a:p>
            <a:r>
              <a:rPr lang="en-US" altLang="ja-JP" dirty="0"/>
              <a:t>pH</a:t>
            </a:r>
            <a:r>
              <a:rPr lang="ja-JP" altLang="en-US" dirty="0"/>
              <a:t>が</a:t>
            </a:r>
            <a:r>
              <a:rPr lang="en-US" altLang="ja-JP" dirty="0"/>
              <a:t>1</a:t>
            </a:r>
            <a:r>
              <a:rPr lang="ja-JP" altLang="en-US" dirty="0"/>
              <a:t>や</a:t>
            </a:r>
            <a:r>
              <a:rPr lang="en-US" altLang="ja-JP" dirty="0"/>
              <a:t>2</a:t>
            </a:r>
            <a:r>
              <a:rPr lang="ja-JP" altLang="en-US" dirty="0"/>
              <a:t>くらいではすべてが分子型になっていると考えられる。</a:t>
            </a:r>
            <a:endParaRPr lang="en-US" altLang="ja-JP" dirty="0"/>
          </a:p>
          <a:p>
            <a:r>
              <a:rPr kumimoji="1" lang="ja-JP" altLang="en-US" dirty="0"/>
              <a:t>したがって、真の分配係数</a:t>
            </a:r>
            <a:r>
              <a:rPr lang="ja-JP" altLang="en-US" dirty="0"/>
              <a:t>は約</a:t>
            </a:r>
            <a:r>
              <a:rPr lang="en-US" altLang="ja-JP" dirty="0"/>
              <a:t>12</a:t>
            </a:r>
            <a:r>
              <a:rPr lang="ja-JP" altLang="en-US" dirty="0"/>
              <a:t>であることがわかる。</a:t>
            </a:r>
            <a:endParaRPr kumimoji="1" lang="ja-JP" altLang="en-US" dirty="0"/>
          </a:p>
        </p:txBody>
      </p:sp>
      <p:sp>
        <p:nvSpPr>
          <p:cNvPr id="5" name="四角形: 角を丸くする 4">
            <a:extLst>
              <a:ext uri="{FF2B5EF4-FFF2-40B4-BE49-F238E27FC236}">
                <a16:creationId xmlns:a16="http://schemas.microsoft.com/office/drawing/2014/main" id="{F594F97A-3E56-7746-B2F7-14F12914B0D6}"/>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6" name="録音したサウンド">
            <a:hlinkClick r:id="" action="ppaction://media"/>
            <a:extLst>
              <a:ext uri="{FF2B5EF4-FFF2-40B4-BE49-F238E27FC236}">
                <a16:creationId xmlns:a16="http://schemas.microsoft.com/office/drawing/2014/main" id="{F7C3053A-4DC0-C974-88DE-2DBC9FB333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6063052"/>
            <a:ext cx="609600" cy="609600"/>
          </a:xfrm>
          <a:prstGeom prst="rect">
            <a:avLst/>
          </a:prstGeom>
        </p:spPr>
      </p:pic>
    </p:spTree>
    <p:extLst>
      <p:ext uri="{BB962C8B-B14F-4D97-AF65-F5344CB8AC3E}">
        <p14:creationId xmlns:p14="http://schemas.microsoft.com/office/powerpoint/2010/main" val="3723910301"/>
      </p:ext>
    </p:extLst>
  </p:cSld>
  <p:clrMapOvr>
    <a:masterClrMapping/>
  </p:clrMapOvr>
  <mc:AlternateContent xmlns:mc="http://schemas.openxmlformats.org/markup-compatibility/2006" xmlns:p14="http://schemas.microsoft.com/office/powerpoint/2010/main">
    <mc:Choice Requires="p14">
      <p:transition spd="slow" p14:dur="2000" advTm="33009"/>
    </mc:Choice>
    <mc:Fallback xmlns="">
      <p:transition spd="slow" advTm="3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EE14E-868F-D094-B44D-D5E7CC404D59}"/>
              </a:ext>
            </a:extLst>
          </p:cNvPr>
          <p:cNvSpPr>
            <a:spLocks noGrp="1"/>
          </p:cNvSpPr>
          <p:nvPr>
            <p:ph type="title"/>
          </p:nvPr>
        </p:nvSpPr>
        <p:spPr/>
        <p:txBody>
          <a:bodyPr/>
          <a:lstStyle/>
          <a:p>
            <a:r>
              <a:rPr kumimoji="1" lang="ja-JP" altLang="en-US" dirty="0"/>
              <a:t>練習問題３</a:t>
            </a:r>
          </a:p>
        </p:txBody>
      </p:sp>
      <p:sp>
        <p:nvSpPr>
          <p:cNvPr id="3" name="コンテンツ プレースホルダー 2">
            <a:extLst>
              <a:ext uri="{FF2B5EF4-FFF2-40B4-BE49-F238E27FC236}">
                <a16:creationId xmlns:a16="http://schemas.microsoft.com/office/drawing/2014/main" id="{E4C8E3E9-AD8F-BB7A-1986-C24A859A8668}"/>
              </a:ext>
            </a:extLst>
          </p:cNvPr>
          <p:cNvSpPr>
            <a:spLocks noGrp="1"/>
          </p:cNvSpPr>
          <p:nvPr>
            <p:ph idx="1"/>
          </p:nvPr>
        </p:nvSpPr>
        <p:spPr>
          <a:xfrm>
            <a:off x="336568" y="1457324"/>
            <a:ext cx="4067503" cy="4466677"/>
          </a:xfrm>
        </p:spPr>
        <p:txBody>
          <a:bodyPr>
            <a:normAutofit lnSpcReduction="10000"/>
          </a:bodyPr>
          <a:lstStyle/>
          <a:p>
            <a:pPr marL="0" indent="0">
              <a:buNone/>
            </a:pP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弱酸性薬物</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は</a:t>
            </a:r>
            <a:r>
              <a:rPr lang="ja-JP" altLang="en-US"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右</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図のように</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pH</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により見かけの分配係数が変化する。</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pH4.8</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の緩衝液</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100mL</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中の弱酸性薬物</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を</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オクタノール</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100mL</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を用いて液</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液抽出を行った。単回抽出での</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オクタノールへの抽出率（％）を求めよ。ただし、温度は一定で、混合による</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オクタノールと緩衝液の体積変化はなく、イオン形は有機溶媒層に移行しないものとする。また、</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a:t>
            </a:r>
            <a:r>
              <a:rPr lang="en-US" altLang="ja-JP" sz="2400" kern="0" baseline="3000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0.3</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=2</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a:t>
            </a:r>
            <a:r>
              <a:rPr lang="en-US" altLang="ja-JP" sz="2400" kern="0" baseline="3000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0.48</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=3</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とする。</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pic>
        <p:nvPicPr>
          <p:cNvPr id="4" name="図 3" descr="四角形  自動的に生成された説明">
            <a:extLst>
              <a:ext uri="{FF2B5EF4-FFF2-40B4-BE49-F238E27FC236}">
                <a16:creationId xmlns:a16="http://schemas.microsoft.com/office/drawing/2014/main" id="{4BA197A6-8B2A-30AD-5387-2B7D9EDE88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6417" y="564380"/>
            <a:ext cx="4739928" cy="3605596"/>
          </a:xfrm>
          <a:prstGeom prst="rect">
            <a:avLst/>
          </a:prstGeom>
          <a:noFill/>
          <a:ln>
            <a:noFill/>
          </a:ln>
        </p:spPr>
      </p:pic>
      <p:sp>
        <p:nvSpPr>
          <p:cNvPr id="5" name="テキスト ボックス 4">
            <a:extLst>
              <a:ext uri="{FF2B5EF4-FFF2-40B4-BE49-F238E27FC236}">
                <a16:creationId xmlns:a16="http://schemas.microsoft.com/office/drawing/2014/main" id="{76FF0F6F-C7D3-1A9C-91B0-1B68AA9DB821}"/>
              </a:ext>
            </a:extLst>
          </p:cNvPr>
          <p:cNvSpPr txBox="1"/>
          <p:nvPr/>
        </p:nvSpPr>
        <p:spPr>
          <a:xfrm>
            <a:off x="4571999" y="4220449"/>
            <a:ext cx="3943351" cy="1631216"/>
          </a:xfrm>
          <a:prstGeom prst="rect">
            <a:avLst/>
          </a:prstGeom>
          <a:noFill/>
        </p:spPr>
        <p:txBody>
          <a:bodyPr wrap="square" rtlCol="0">
            <a:spAutoFit/>
          </a:bodyPr>
          <a:lstStyle/>
          <a:p>
            <a:r>
              <a:rPr kumimoji="1" lang="ja-JP" altLang="en-US" sz="2000" dirty="0">
                <a:solidFill>
                  <a:srgbClr val="00B0F0"/>
                </a:solidFill>
                <a:latin typeface="メイリオ" panose="020B0604030504040204" pitchFamily="50" charset="-128"/>
                <a:ea typeface="メイリオ" panose="020B0604030504040204" pitchFamily="50" charset="-128"/>
              </a:rPr>
              <a:t>考えるヒント：この弱酸性薬物の</a:t>
            </a:r>
            <a:r>
              <a:rPr kumimoji="1" lang="en-US" altLang="ja-JP" sz="2000" dirty="0" err="1">
                <a:solidFill>
                  <a:srgbClr val="00B0F0"/>
                </a:solidFill>
                <a:latin typeface="メイリオ" panose="020B0604030504040204" pitchFamily="50" charset="-128"/>
                <a:ea typeface="メイリオ" panose="020B0604030504040204" pitchFamily="50" charset="-128"/>
              </a:rPr>
              <a:t>pKa</a:t>
            </a:r>
            <a:r>
              <a:rPr kumimoji="1" lang="ja-JP" altLang="en-US" sz="2000" dirty="0">
                <a:solidFill>
                  <a:srgbClr val="00B0F0"/>
                </a:solidFill>
                <a:latin typeface="メイリオ" panose="020B0604030504040204" pitchFamily="50" charset="-128"/>
                <a:ea typeface="メイリオ" panose="020B0604030504040204" pitchFamily="50" charset="-128"/>
              </a:rPr>
              <a:t>を求める。あとは、問題でやったと同じように水層と有機層の薬物量を求めて抽出率をもとめる。</a:t>
            </a:r>
          </a:p>
        </p:txBody>
      </p:sp>
      <p:sp>
        <p:nvSpPr>
          <p:cNvPr id="7" name="四角形: 角を丸くする 6">
            <a:extLst>
              <a:ext uri="{FF2B5EF4-FFF2-40B4-BE49-F238E27FC236}">
                <a16:creationId xmlns:a16="http://schemas.microsoft.com/office/drawing/2014/main" id="{D7040207-05B6-B617-1F34-F6716AF0EF49}"/>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a:t>
            </a:r>
            <a:endParaRPr kumimoji="1" lang="en-US" altLang="ja-JP" dirty="0"/>
          </a:p>
          <a:p>
            <a:pPr algn="ctr"/>
            <a:r>
              <a:rPr kumimoji="1" lang="ja-JP" altLang="en-US" dirty="0"/>
              <a:t>できたら次へ</a:t>
            </a:r>
          </a:p>
        </p:txBody>
      </p:sp>
      <p:pic>
        <p:nvPicPr>
          <p:cNvPr id="8" name="録音したサウンド">
            <a:hlinkClick r:id="" action="ppaction://media"/>
            <a:extLst>
              <a:ext uri="{FF2B5EF4-FFF2-40B4-BE49-F238E27FC236}">
                <a16:creationId xmlns:a16="http://schemas.microsoft.com/office/drawing/2014/main" id="{7B9348BB-8AFA-A85A-474B-63BFD3C9FD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568" y="5993526"/>
            <a:ext cx="609600" cy="609600"/>
          </a:xfrm>
          <a:prstGeom prst="rect">
            <a:avLst/>
          </a:prstGeom>
        </p:spPr>
      </p:pic>
    </p:spTree>
    <p:extLst>
      <p:ext uri="{BB962C8B-B14F-4D97-AF65-F5344CB8AC3E}">
        <p14:creationId xmlns:p14="http://schemas.microsoft.com/office/powerpoint/2010/main" val="2359346350"/>
      </p:ext>
    </p:extLst>
  </p:cSld>
  <p:clrMapOvr>
    <a:masterClrMapping/>
  </p:clrMapOvr>
  <mc:AlternateContent xmlns:mc="http://schemas.openxmlformats.org/markup-compatibility/2006" xmlns:p14="http://schemas.microsoft.com/office/powerpoint/2010/main">
    <mc:Choice Requires="p14">
      <p:transition spd="slow" p14:dur="2000" advTm="97492"/>
    </mc:Choice>
    <mc:Fallback xmlns="">
      <p:transition spd="slow" advTm="9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31DF3D-7BE8-A55B-B8CA-3805DC34B831}"/>
              </a:ext>
            </a:extLst>
          </p:cNvPr>
          <p:cNvSpPr>
            <a:spLocks noGrp="1"/>
          </p:cNvSpPr>
          <p:nvPr>
            <p:ph type="title"/>
          </p:nvPr>
        </p:nvSpPr>
        <p:spPr/>
        <p:txBody>
          <a:bodyPr/>
          <a:lstStyle/>
          <a:p>
            <a:r>
              <a:rPr kumimoji="1" lang="ja-JP" altLang="en-US" dirty="0"/>
              <a:t>考える手順　</a:t>
            </a:r>
          </a:p>
        </p:txBody>
      </p:sp>
      <p:sp>
        <p:nvSpPr>
          <p:cNvPr id="3" name="コンテンツ プレースホルダー 2">
            <a:extLst>
              <a:ext uri="{FF2B5EF4-FFF2-40B4-BE49-F238E27FC236}">
                <a16:creationId xmlns:a16="http://schemas.microsoft.com/office/drawing/2014/main" id="{57D0EB6C-09CF-6E5C-F192-E5AF5378E2B7}"/>
              </a:ext>
            </a:extLst>
          </p:cNvPr>
          <p:cNvSpPr>
            <a:spLocks noGrp="1"/>
          </p:cNvSpPr>
          <p:nvPr>
            <p:ph idx="1"/>
          </p:nvPr>
        </p:nvSpPr>
        <p:spPr>
          <a:xfrm>
            <a:off x="236483" y="1545021"/>
            <a:ext cx="8278867" cy="4631942"/>
          </a:xfrm>
        </p:spPr>
        <p:txBody>
          <a:bodyPr>
            <a:normAutofit lnSpcReduction="10000"/>
          </a:bodyPr>
          <a:lstStyle/>
          <a:p>
            <a:pPr marL="0" indent="0">
              <a:buNone/>
            </a:pPr>
            <a:r>
              <a:rPr kumimoji="1" lang="en-US" altLang="ja-JP" dirty="0"/>
              <a:t>1</a:t>
            </a:r>
            <a:r>
              <a:rPr kumimoji="1" lang="ja-JP" altLang="en-US" dirty="0"/>
              <a:t>）真の分配係数を求める。</a:t>
            </a:r>
            <a:endParaRPr kumimoji="1" lang="en-US" altLang="ja-JP" dirty="0"/>
          </a:p>
          <a:p>
            <a:r>
              <a:rPr lang="ja-JP" altLang="en-US" dirty="0"/>
              <a:t>弱酸性物質で</a:t>
            </a:r>
            <a:r>
              <a:rPr lang="en-US" altLang="ja-JP" dirty="0"/>
              <a:t>pH</a:t>
            </a:r>
            <a:r>
              <a:rPr lang="ja-JP" altLang="en-US" dirty="0"/>
              <a:t>が低いときに見かけの分配係数が一定になるので、真の分配係数は</a:t>
            </a:r>
            <a:r>
              <a:rPr lang="en-US" altLang="ja-JP" dirty="0"/>
              <a:t>40</a:t>
            </a:r>
          </a:p>
          <a:p>
            <a:pPr marL="0" indent="0">
              <a:buNone/>
            </a:pPr>
            <a:r>
              <a:rPr lang="en-US" altLang="ja-JP" dirty="0"/>
              <a:t>2</a:t>
            </a:r>
            <a:r>
              <a:rPr lang="ja-JP" altLang="en-US" dirty="0"/>
              <a:t>）この弱酸性物質の</a:t>
            </a:r>
            <a:r>
              <a:rPr lang="en-US" altLang="ja-JP" dirty="0" err="1"/>
              <a:t>pKa</a:t>
            </a:r>
            <a:r>
              <a:rPr lang="ja-JP" altLang="en-US" dirty="0"/>
              <a:t>を求める。</a:t>
            </a:r>
            <a:endParaRPr lang="en-US" altLang="ja-JP" dirty="0"/>
          </a:p>
          <a:p>
            <a:r>
              <a:rPr lang="en-US" altLang="ja-JP" dirty="0"/>
              <a:t>pH</a:t>
            </a:r>
            <a:r>
              <a:rPr lang="ja-JP" altLang="en-US" dirty="0"/>
              <a:t>と</a:t>
            </a:r>
            <a:r>
              <a:rPr lang="en-US" altLang="ja-JP" dirty="0" err="1"/>
              <a:t>pKa</a:t>
            </a:r>
            <a:r>
              <a:rPr lang="ja-JP" altLang="en-US" dirty="0"/>
              <a:t>が等しいときには分子型とイオン型薬物濃度は等しいので</a:t>
            </a:r>
            <a:endParaRPr lang="en-US" altLang="ja-JP" dirty="0"/>
          </a:p>
          <a:p>
            <a:r>
              <a:rPr kumimoji="1" lang="ja-JP" altLang="en-US" sz="2400" dirty="0"/>
              <a:t>分配係数＝有機層の濃度</a:t>
            </a:r>
            <a:r>
              <a:rPr kumimoji="1" lang="en-US" altLang="ja-JP" sz="2400" dirty="0"/>
              <a:t>/(</a:t>
            </a:r>
            <a:r>
              <a:rPr kumimoji="1" lang="ja-JP" altLang="en-US" sz="2400" dirty="0"/>
              <a:t>分子型濃度＋イオン型濃度）</a:t>
            </a:r>
            <a:endParaRPr kumimoji="1" lang="en-US" altLang="ja-JP" sz="2400" dirty="0"/>
          </a:p>
          <a:p>
            <a:r>
              <a:rPr kumimoji="1" lang="ja-JP" altLang="en-US" dirty="0"/>
              <a:t>見かけの分配係数は真の分配係数の半分になる。</a:t>
            </a:r>
            <a:endParaRPr kumimoji="1" lang="en-US" altLang="ja-JP" dirty="0"/>
          </a:p>
          <a:p>
            <a:r>
              <a:rPr lang="ja-JP" altLang="en-US" dirty="0"/>
              <a:t>見かけの分配係数が真の分配係数の半分になるのは</a:t>
            </a:r>
            <a:r>
              <a:rPr lang="en-US" altLang="ja-JP" dirty="0"/>
              <a:t>pH</a:t>
            </a:r>
            <a:r>
              <a:rPr lang="ja-JP" altLang="en-US" dirty="0"/>
              <a:t>が</a:t>
            </a:r>
            <a:r>
              <a:rPr lang="en-US" altLang="ja-JP" dirty="0"/>
              <a:t>3.5</a:t>
            </a:r>
            <a:r>
              <a:rPr lang="ja-JP" altLang="en-US" dirty="0"/>
              <a:t>なので、この弱酸性物質の</a:t>
            </a:r>
            <a:r>
              <a:rPr lang="en-US" altLang="ja-JP" dirty="0" err="1"/>
              <a:t>pKa</a:t>
            </a:r>
            <a:r>
              <a:rPr lang="ja-JP" altLang="en-US" dirty="0"/>
              <a:t>は</a:t>
            </a:r>
            <a:r>
              <a:rPr lang="en-US" altLang="ja-JP" dirty="0"/>
              <a:t>3.5</a:t>
            </a:r>
            <a:endParaRPr kumimoji="1" lang="ja-JP" altLang="en-US" dirty="0"/>
          </a:p>
        </p:txBody>
      </p:sp>
      <p:pic>
        <p:nvPicPr>
          <p:cNvPr id="4" name="録音したサウンド">
            <a:hlinkClick r:id="" action="ppaction://media"/>
            <a:extLst>
              <a:ext uri="{FF2B5EF4-FFF2-40B4-BE49-F238E27FC236}">
                <a16:creationId xmlns:a16="http://schemas.microsoft.com/office/drawing/2014/main" id="{DD897F7D-A501-8746-B8F2-153D13780F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
        <p:nvSpPr>
          <p:cNvPr id="5" name="四角形: 角を丸くする 4">
            <a:extLst>
              <a:ext uri="{FF2B5EF4-FFF2-40B4-BE49-F238E27FC236}">
                <a16:creationId xmlns:a16="http://schemas.microsoft.com/office/drawing/2014/main" id="{42AA120A-0875-9687-1E15-6149BDBF490E}"/>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6" name="録音したサウンド">
            <a:hlinkClick r:id="" action="ppaction://media"/>
            <a:extLst>
              <a:ext uri="{FF2B5EF4-FFF2-40B4-BE49-F238E27FC236}">
                <a16:creationId xmlns:a16="http://schemas.microsoft.com/office/drawing/2014/main" id="{376D21F8-726F-60AC-1EFF-55922137FE7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5007" y="5986852"/>
            <a:ext cx="609600" cy="609600"/>
          </a:xfrm>
          <a:prstGeom prst="rect">
            <a:avLst/>
          </a:prstGeom>
        </p:spPr>
      </p:pic>
    </p:spTree>
    <p:extLst>
      <p:ext uri="{BB962C8B-B14F-4D97-AF65-F5344CB8AC3E}">
        <p14:creationId xmlns:p14="http://schemas.microsoft.com/office/powerpoint/2010/main" val="1231518648"/>
      </p:ext>
    </p:extLst>
  </p:cSld>
  <p:clrMapOvr>
    <a:masterClrMapping/>
  </p:clrMapOvr>
  <mc:AlternateContent xmlns:mc="http://schemas.openxmlformats.org/markup-compatibility/2006" xmlns:p14="http://schemas.microsoft.com/office/powerpoint/2010/main">
    <mc:Choice Requires="p14">
      <p:transition spd="slow" p14:dur="2000" advTm="106434"/>
    </mc:Choice>
    <mc:Fallback xmlns="">
      <p:transition spd="slow" advTm="10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34" fill="hold"/>
                                        <p:tgtEl>
                                          <p:spTgt spid="4"/>
                                        </p:tgtEl>
                                      </p:cBhvr>
                                    </p:cmd>
                                  </p:childTnLst>
                                </p:cTn>
                              </p:par>
                            </p:childTnLst>
                          </p:cTn>
                        </p:par>
                        <p:par>
                          <p:cTn id="7" fill="hold">
                            <p:stCondLst>
                              <p:cond delay="106434"/>
                            </p:stCondLst>
                            <p:childTnLst>
                              <p:par>
                                <p:cTn id="8" presetID="1" presetClass="mediacall" presetSubtype="0" fill="hold" nodeType="afterEffect">
                                  <p:stCondLst>
                                    <p:cond delay="0"/>
                                  </p:stCondLst>
                                  <p:childTnLst>
                                    <p:cmd type="call" cmd="playFrom(0.0)">
                                      <p:cBhvr>
                                        <p:cTn id="9" dur="1585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02F4266-5529-E670-29A5-6C2BDD99EB67}"/>
              </a:ext>
            </a:extLst>
          </p:cNvPr>
          <p:cNvSpPr>
            <a:spLocks noGrp="1"/>
          </p:cNvSpPr>
          <p:nvPr>
            <p:ph idx="1"/>
          </p:nvPr>
        </p:nvSpPr>
        <p:spPr>
          <a:xfrm>
            <a:off x="628650" y="362607"/>
            <a:ext cx="7886700" cy="5814356"/>
          </a:xfrm>
        </p:spPr>
        <p:txBody>
          <a:bodyPr>
            <a:normAutofit fontScale="92500" lnSpcReduction="20000"/>
          </a:bodyPr>
          <a:lstStyle/>
          <a:p>
            <a:pPr marL="0" indent="0">
              <a:buNone/>
            </a:pPr>
            <a:r>
              <a:rPr kumimoji="1" lang="en-US" altLang="ja-JP" dirty="0"/>
              <a:t>3)</a:t>
            </a:r>
            <a:r>
              <a:rPr kumimoji="1" lang="ja-JP" altLang="en-US" dirty="0"/>
              <a:t>　</a:t>
            </a:r>
            <a:r>
              <a:rPr kumimoji="1" lang="en-US" altLang="ja-JP" dirty="0" err="1"/>
              <a:t>pKa</a:t>
            </a:r>
            <a:r>
              <a:rPr kumimoji="1" lang="ja-JP" altLang="en-US" dirty="0"/>
              <a:t>が</a:t>
            </a:r>
            <a:r>
              <a:rPr kumimoji="1" lang="en-US" altLang="ja-JP" dirty="0"/>
              <a:t>3.5</a:t>
            </a:r>
            <a:r>
              <a:rPr kumimoji="1" lang="ja-JP" altLang="en-US" dirty="0"/>
              <a:t>の弱酸性物質が</a:t>
            </a:r>
            <a:r>
              <a:rPr kumimoji="1" lang="en-US" altLang="ja-JP" dirty="0"/>
              <a:t>pH4.8</a:t>
            </a:r>
            <a:r>
              <a:rPr kumimoji="1" lang="ja-JP" altLang="en-US" dirty="0"/>
              <a:t>のときの、緩衝液中での分子型とイオン型の存在比を求める。（イオン型割合が高くなっていることに注意）</a:t>
            </a:r>
            <a:endParaRPr kumimoji="1" lang="en-US" altLang="ja-JP" dirty="0"/>
          </a:p>
          <a:p>
            <a:r>
              <a:rPr lang="en-US" altLang="ja-JP" dirty="0"/>
              <a:t>[</a:t>
            </a:r>
            <a:r>
              <a:rPr lang="ja-JP" altLang="en-US" dirty="0"/>
              <a:t>イオン型濃度</a:t>
            </a:r>
            <a:r>
              <a:rPr lang="en-US" altLang="ja-JP" dirty="0"/>
              <a:t>]/[</a:t>
            </a:r>
            <a:r>
              <a:rPr lang="ja-JP" altLang="en-US" dirty="0"/>
              <a:t>分子形濃度</a:t>
            </a:r>
            <a:r>
              <a:rPr lang="en-US" altLang="ja-JP" dirty="0"/>
              <a:t>]</a:t>
            </a:r>
            <a:r>
              <a:rPr lang="ja-JP" altLang="en-US" dirty="0"/>
              <a:t>＝</a:t>
            </a:r>
            <a:r>
              <a:rPr lang="en-US" altLang="ja-JP" dirty="0"/>
              <a:t>pH-</a:t>
            </a:r>
            <a:r>
              <a:rPr lang="en-US" altLang="ja-JP" dirty="0" err="1"/>
              <a:t>pKa</a:t>
            </a:r>
            <a:endParaRPr lang="en-US" altLang="ja-JP" dirty="0"/>
          </a:p>
          <a:p>
            <a:pPr marL="0" indent="0">
              <a:buNone/>
            </a:pPr>
            <a:r>
              <a:rPr lang="en-US" altLang="ja-JP" dirty="0"/>
              <a:t>=10</a:t>
            </a:r>
            <a:r>
              <a:rPr lang="en-US" altLang="ja-JP" baseline="30000" dirty="0"/>
              <a:t>4.8-3.5</a:t>
            </a:r>
            <a:r>
              <a:rPr lang="en-US" altLang="ja-JP" dirty="0"/>
              <a:t>=10</a:t>
            </a:r>
            <a:r>
              <a:rPr lang="en-US" altLang="ja-JP" baseline="30000" dirty="0"/>
              <a:t>1.3</a:t>
            </a:r>
            <a:r>
              <a:rPr lang="en-US" altLang="ja-JP" dirty="0"/>
              <a:t>=10</a:t>
            </a:r>
            <a:r>
              <a:rPr lang="en-US" altLang="ja-JP" baseline="30000" dirty="0"/>
              <a:t>1</a:t>
            </a:r>
            <a:r>
              <a:rPr lang="ja-JP" altLang="en-US" dirty="0"/>
              <a:t>・</a:t>
            </a:r>
            <a:r>
              <a:rPr lang="en-US" altLang="ja-JP" dirty="0"/>
              <a:t>10</a:t>
            </a:r>
            <a:r>
              <a:rPr lang="en-US" altLang="ja-JP" baseline="30000" dirty="0"/>
              <a:t>0.3</a:t>
            </a:r>
            <a:r>
              <a:rPr lang="en-US" altLang="ja-JP" dirty="0"/>
              <a:t>=10×2</a:t>
            </a:r>
            <a:r>
              <a:rPr lang="ja-JP" altLang="en-US" dirty="0"/>
              <a:t>＝</a:t>
            </a:r>
            <a:r>
              <a:rPr lang="en-US" altLang="ja-JP" dirty="0"/>
              <a:t>20</a:t>
            </a:r>
          </a:p>
          <a:p>
            <a:pPr marL="0" indent="0">
              <a:buNone/>
            </a:pPr>
            <a:r>
              <a:rPr lang="ja-JP" altLang="en-US" dirty="0"/>
              <a:t>なので、分子形１：イオン型</a:t>
            </a:r>
            <a:r>
              <a:rPr lang="en-US" altLang="ja-JP" dirty="0"/>
              <a:t>20</a:t>
            </a:r>
            <a:r>
              <a:rPr lang="ja-JP" altLang="en-US" dirty="0"/>
              <a:t>、合わせて</a:t>
            </a:r>
            <a:r>
              <a:rPr lang="en-US" altLang="ja-JP" dirty="0"/>
              <a:t>21</a:t>
            </a:r>
          </a:p>
          <a:p>
            <a:pPr marL="0" indent="0">
              <a:buNone/>
            </a:pPr>
            <a:endParaRPr lang="en-US" altLang="ja-JP" dirty="0"/>
          </a:p>
          <a:p>
            <a:r>
              <a:rPr lang="ja-JP" altLang="en-US" dirty="0"/>
              <a:t>水相の分子形の濃度を</a:t>
            </a:r>
            <a:r>
              <a:rPr lang="en-US" altLang="ja-JP" dirty="0"/>
              <a:t>X</a:t>
            </a:r>
            <a:r>
              <a:rPr lang="ja-JP" altLang="en-US" dirty="0"/>
              <a:t>とすると、水相の濃度は分子形とイオン型を足して</a:t>
            </a:r>
            <a:r>
              <a:rPr lang="en-US" altLang="ja-JP" dirty="0"/>
              <a:t>21X</a:t>
            </a:r>
            <a:r>
              <a:rPr lang="ja-JP" altLang="en-US" dirty="0"/>
              <a:t>となる。</a:t>
            </a:r>
            <a:endParaRPr lang="en-US" altLang="ja-JP" dirty="0"/>
          </a:p>
          <a:p>
            <a:r>
              <a:rPr lang="ja-JP" altLang="en-US" dirty="0"/>
              <a:t>水層</a:t>
            </a:r>
            <a:r>
              <a:rPr lang="en-US" altLang="ja-JP" dirty="0"/>
              <a:t>100mL</a:t>
            </a:r>
            <a:r>
              <a:rPr lang="ja-JP" altLang="en-US" dirty="0"/>
              <a:t>中の薬物量は</a:t>
            </a:r>
            <a:r>
              <a:rPr lang="en-US" altLang="ja-JP" dirty="0"/>
              <a:t>21X×100=210X</a:t>
            </a:r>
          </a:p>
          <a:p>
            <a:r>
              <a:rPr lang="ja-JP" altLang="en-US" dirty="0"/>
              <a:t>有機層</a:t>
            </a:r>
            <a:r>
              <a:rPr lang="en-US" altLang="ja-JP" dirty="0"/>
              <a:t>100mL</a:t>
            </a:r>
            <a:r>
              <a:rPr lang="ja-JP" altLang="en-US" dirty="0"/>
              <a:t>中の薬物量は</a:t>
            </a:r>
            <a:r>
              <a:rPr lang="en-US" altLang="ja-JP" dirty="0"/>
              <a:t>40X×100=400X</a:t>
            </a:r>
          </a:p>
          <a:p>
            <a:endParaRPr lang="en-US" altLang="ja-JP" dirty="0"/>
          </a:p>
          <a:p>
            <a:r>
              <a:rPr lang="ja-JP" altLang="en-US" dirty="0"/>
              <a:t>抽出率は　</a:t>
            </a:r>
            <a:r>
              <a:rPr lang="en-US" altLang="ja-JP" dirty="0"/>
              <a:t>400X/(210X+400X)</a:t>
            </a:r>
            <a:r>
              <a:rPr lang="ja-JP" altLang="en-US" dirty="0"/>
              <a:t>≈</a:t>
            </a:r>
            <a:r>
              <a:rPr lang="en-US" altLang="ja-JP" dirty="0"/>
              <a:t>0.66</a:t>
            </a:r>
          </a:p>
          <a:p>
            <a:r>
              <a:rPr lang="ja-JP" altLang="en-US" dirty="0"/>
              <a:t>注：水層の濃度は</a:t>
            </a:r>
            <a:r>
              <a:rPr lang="en-US" altLang="ja-JP" dirty="0"/>
              <a:t>21X</a:t>
            </a:r>
            <a:r>
              <a:rPr lang="ja-JP" altLang="en-US" dirty="0"/>
              <a:t>だが、計算上は</a:t>
            </a:r>
            <a:r>
              <a:rPr lang="en-US" altLang="ja-JP" dirty="0"/>
              <a:t>20X</a:t>
            </a:r>
            <a:r>
              <a:rPr lang="ja-JP" altLang="en-US" dirty="0"/>
              <a:t>で計算しても大きな誤差はでない</a:t>
            </a:r>
            <a:endParaRPr lang="en-US" altLang="ja-JP" dirty="0"/>
          </a:p>
          <a:p>
            <a:endParaRPr kumimoji="1" lang="ja-JP" altLang="en-US" dirty="0"/>
          </a:p>
        </p:txBody>
      </p:sp>
      <p:sp>
        <p:nvSpPr>
          <p:cNvPr id="2" name="四角形: 角を丸くする 1">
            <a:extLst>
              <a:ext uri="{FF2B5EF4-FFF2-40B4-BE49-F238E27FC236}">
                <a16:creationId xmlns:a16="http://schemas.microsoft.com/office/drawing/2014/main" id="{740205CD-0762-09A9-0CEB-BA9A06A65E25}"/>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4" name="録音したサウンド">
            <a:hlinkClick r:id="" action="ppaction://media"/>
            <a:extLst>
              <a:ext uri="{FF2B5EF4-FFF2-40B4-BE49-F238E27FC236}">
                <a16:creationId xmlns:a16="http://schemas.microsoft.com/office/drawing/2014/main" id="{79E0E912-C63C-4500-46F0-21536A2E7C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063052"/>
            <a:ext cx="609600" cy="609600"/>
          </a:xfrm>
          <a:prstGeom prst="rect">
            <a:avLst/>
          </a:prstGeom>
        </p:spPr>
      </p:pic>
    </p:spTree>
    <p:extLst>
      <p:ext uri="{BB962C8B-B14F-4D97-AF65-F5344CB8AC3E}">
        <p14:creationId xmlns:p14="http://schemas.microsoft.com/office/powerpoint/2010/main" val="942816686"/>
      </p:ext>
    </p:extLst>
  </p:cSld>
  <p:clrMapOvr>
    <a:masterClrMapping/>
  </p:clrMapOvr>
  <mc:AlternateContent xmlns:mc="http://schemas.openxmlformats.org/markup-compatibility/2006">
    <mc:Choice xmlns:p14="http://schemas.microsoft.com/office/powerpoint/2010/main" Requires="p14">
      <p:transition spd="slow" p14:dur="2000" advTm="201869"/>
    </mc:Choice>
    <mc:Fallback>
      <p:transition spd="slow" advTm="201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EE14E-868F-D094-B44D-D5E7CC404D59}"/>
              </a:ext>
            </a:extLst>
          </p:cNvPr>
          <p:cNvSpPr>
            <a:spLocks noGrp="1"/>
          </p:cNvSpPr>
          <p:nvPr>
            <p:ph type="title"/>
          </p:nvPr>
        </p:nvSpPr>
        <p:spPr/>
        <p:txBody>
          <a:bodyPr/>
          <a:lstStyle/>
          <a:p>
            <a:r>
              <a:rPr kumimoji="1" lang="ja-JP" altLang="en-US" dirty="0"/>
              <a:t>練習問題</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E4C8E3E9-AD8F-BB7A-1986-C24A859A8668}"/>
              </a:ext>
            </a:extLst>
          </p:cNvPr>
          <p:cNvSpPr>
            <a:spLocks noGrp="1"/>
          </p:cNvSpPr>
          <p:nvPr>
            <p:ph idx="1"/>
          </p:nvPr>
        </p:nvSpPr>
        <p:spPr>
          <a:xfrm>
            <a:off x="336568" y="1457324"/>
            <a:ext cx="4067503" cy="5035550"/>
          </a:xfrm>
        </p:spPr>
        <p:txBody>
          <a:bodyPr>
            <a:normAutofit/>
          </a:bodyPr>
          <a:lstStyle/>
          <a:p>
            <a:pPr marL="0" indent="0">
              <a:buNone/>
            </a:pP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弱酸性薬物</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は</a:t>
            </a:r>
            <a:r>
              <a:rPr lang="ja-JP" altLang="en-US"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右</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図のように</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pH</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により見かけの分配係数が変化する。</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pH</a:t>
            </a:r>
            <a:r>
              <a:rPr lang="en-US" altLang="ja-JP" sz="2400" kern="0" dirty="0">
                <a:solidFill>
                  <a:srgbClr val="FF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3.8</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の緩衝液</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100mL</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中の弱酸性薬物</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を</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オクタノール</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100mL</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を用いて液</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液抽出を行った。単回抽出での</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オクタノールへの抽出率（％）を求めよ。ただし、温度は一定で、混合による</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オクタノールと緩衝液の体積変化はなく、イオン形は有機溶媒層に移行しないものとする。また、</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a:t>
            </a:r>
            <a:r>
              <a:rPr lang="en-US" altLang="ja-JP" sz="2400" kern="0" baseline="3000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0.3</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=2</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10</a:t>
            </a:r>
            <a:r>
              <a:rPr lang="en-US" altLang="ja-JP" sz="2400" kern="0" baseline="3000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0.48</a:t>
            </a:r>
            <a:r>
              <a:rPr lang="en-US"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=3</a:t>
            </a:r>
            <a:r>
              <a:rPr lang="ja-JP" altLang="ja-JP" sz="2400" kern="0" dirty="0">
                <a:solidFill>
                  <a:srgbClr val="000000"/>
                </a:solidFill>
                <a:effectLst/>
                <a:latin typeface="游明朝" panose="02020400000000000000" pitchFamily="18" charset="-128"/>
                <a:ea typeface="HG丸ｺﾞｼｯｸM-PRO" panose="020F0600000000000000" pitchFamily="50" charset="-128"/>
                <a:cs typeface="ＭＳ Ｐゴシック" panose="020B0600070205080204" pitchFamily="50" charset="-128"/>
              </a:rPr>
              <a:t>とする。</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pic>
        <p:nvPicPr>
          <p:cNvPr id="4" name="図 3" descr="四角形  自動的に生成された説明">
            <a:extLst>
              <a:ext uri="{FF2B5EF4-FFF2-40B4-BE49-F238E27FC236}">
                <a16:creationId xmlns:a16="http://schemas.microsoft.com/office/drawing/2014/main" id="{4BA197A6-8B2A-30AD-5387-2B7D9EDE88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6417" y="722032"/>
            <a:ext cx="4739928" cy="3605596"/>
          </a:xfrm>
          <a:prstGeom prst="rect">
            <a:avLst/>
          </a:prstGeom>
          <a:noFill/>
          <a:ln>
            <a:noFill/>
          </a:ln>
        </p:spPr>
      </p:pic>
      <p:sp>
        <p:nvSpPr>
          <p:cNvPr id="5" name="テキスト ボックス 4">
            <a:extLst>
              <a:ext uri="{FF2B5EF4-FFF2-40B4-BE49-F238E27FC236}">
                <a16:creationId xmlns:a16="http://schemas.microsoft.com/office/drawing/2014/main" id="{76FF0F6F-C7D3-1A9C-91B0-1B68AA9DB821}"/>
              </a:ext>
            </a:extLst>
          </p:cNvPr>
          <p:cNvSpPr txBox="1"/>
          <p:nvPr/>
        </p:nvSpPr>
        <p:spPr>
          <a:xfrm>
            <a:off x="4571999" y="4378101"/>
            <a:ext cx="3943351" cy="1569660"/>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考えるヒント：液性が</a:t>
            </a:r>
            <a:r>
              <a:rPr kumimoji="1" lang="en-US" altLang="ja-JP" sz="2400" dirty="0">
                <a:latin typeface="メイリオ" panose="020B0604030504040204" pitchFamily="50" charset="-128"/>
                <a:ea typeface="メイリオ" panose="020B0604030504040204" pitchFamily="50" charset="-128"/>
              </a:rPr>
              <a:t>pH3.8</a:t>
            </a:r>
            <a:r>
              <a:rPr kumimoji="1" lang="ja-JP" altLang="en-US" sz="2400" dirty="0">
                <a:latin typeface="メイリオ" panose="020B0604030504040204" pitchFamily="50" charset="-128"/>
                <a:ea typeface="メイリオ" panose="020B0604030504040204" pitchFamily="50" charset="-128"/>
              </a:rPr>
              <a:t>になったとき、練習問題３とどんな違いが起きるか考えなさい。</a:t>
            </a:r>
          </a:p>
        </p:txBody>
      </p:sp>
      <p:sp>
        <p:nvSpPr>
          <p:cNvPr id="6" name="四角形: 角を丸くする 5">
            <a:extLst>
              <a:ext uri="{FF2B5EF4-FFF2-40B4-BE49-F238E27FC236}">
                <a16:creationId xmlns:a16="http://schemas.microsoft.com/office/drawing/2014/main" id="{368DB2B9-4B5B-CB4A-CA78-6CDC2621BD05}"/>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自分で解いて、</a:t>
            </a:r>
            <a:endParaRPr kumimoji="1" lang="en-US" altLang="ja-JP" dirty="0"/>
          </a:p>
          <a:p>
            <a:pPr algn="ctr"/>
            <a:r>
              <a:rPr kumimoji="1" lang="ja-JP" altLang="en-US" dirty="0"/>
              <a:t>できたら次へ</a:t>
            </a:r>
          </a:p>
        </p:txBody>
      </p:sp>
      <p:pic>
        <p:nvPicPr>
          <p:cNvPr id="7" name="録音したサウンド">
            <a:hlinkClick r:id="" action="ppaction://media"/>
            <a:extLst>
              <a:ext uri="{FF2B5EF4-FFF2-40B4-BE49-F238E27FC236}">
                <a16:creationId xmlns:a16="http://schemas.microsoft.com/office/drawing/2014/main" id="{C28E830E-BD82-39EB-B38C-0EE743874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58594503"/>
      </p:ext>
    </p:extLst>
  </p:cSld>
  <p:clrMapOvr>
    <a:masterClrMapping/>
  </p:clrMapOvr>
  <mc:AlternateContent xmlns:mc="http://schemas.openxmlformats.org/markup-compatibility/2006">
    <mc:Choice xmlns:p14="http://schemas.microsoft.com/office/powerpoint/2010/main" Requires="p14">
      <p:transition spd="slow" p14:dur="2000" advTm="41619"/>
    </mc:Choice>
    <mc:Fallback>
      <p:transition spd="slow" advTm="4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02F4266-5529-E670-29A5-6C2BDD99EB67}"/>
              </a:ext>
            </a:extLst>
          </p:cNvPr>
          <p:cNvSpPr>
            <a:spLocks noGrp="1"/>
          </p:cNvSpPr>
          <p:nvPr>
            <p:ph idx="1"/>
          </p:nvPr>
        </p:nvSpPr>
        <p:spPr>
          <a:xfrm>
            <a:off x="628650" y="362607"/>
            <a:ext cx="7886700" cy="5814356"/>
          </a:xfrm>
        </p:spPr>
        <p:txBody>
          <a:bodyPr>
            <a:normAutofit fontScale="92500" lnSpcReduction="10000"/>
          </a:bodyPr>
          <a:lstStyle/>
          <a:p>
            <a:pPr marL="0" indent="0">
              <a:buNone/>
            </a:pPr>
            <a:r>
              <a:rPr kumimoji="1" lang="en-US" altLang="ja-JP" dirty="0" err="1"/>
              <a:t>pKa</a:t>
            </a:r>
            <a:r>
              <a:rPr kumimoji="1" lang="ja-JP" altLang="en-US" dirty="0"/>
              <a:t>が</a:t>
            </a:r>
            <a:r>
              <a:rPr kumimoji="1" lang="en-US" altLang="ja-JP" dirty="0"/>
              <a:t>3.5</a:t>
            </a:r>
            <a:r>
              <a:rPr kumimoji="1" lang="ja-JP" altLang="en-US" dirty="0"/>
              <a:t>の弱酸性物質が</a:t>
            </a:r>
            <a:r>
              <a:rPr kumimoji="1" lang="en-US" altLang="ja-JP" dirty="0"/>
              <a:t>pH3.8</a:t>
            </a:r>
            <a:r>
              <a:rPr kumimoji="1" lang="ja-JP" altLang="en-US" dirty="0"/>
              <a:t>の緩衝液中の、分子型とイオン型の存在比は</a:t>
            </a:r>
            <a:endParaRPr kumimoji="1" lang="en-US" altLang="ja-JP" dirty="0"/>
          </a:p>
          <a:p>
            <a:r>
              <a:rPr lang="en-US" altLang="ja-JP" dirty="0"/>
              <a:t>[</a:t>
            </a:r>
            <a:r>
              <a:rPr lang="ja-JP" altLang="en-US" dirty="0"/>
              <a:t>イオン型</a:t>
            </a:r>
            <a:r>
              <a:rPr lang="en-US" altLang="ja-JP" dirty="0"/>
              <a:t>]/[</a:t>
            </a:r>
            <a:r>
              <a:rPr lang="ja-JP" altLang="en-US" dirty="0"/>
              <a:t>分子形</a:t>
            </a:r>
            <a:r>
              <a:rPr lang="en-US" altLang="ja-JP" dirty="0"/>
              <a:t>]</a:t>
            </a:r>
            <a:r>
              <a:rPr lang="ja-JP" altLang="en-US" dirty="0"/>
              <a:t>＝</a:t>
            </a:r>
            <a:r>
              <a:rPr lang="en-US" altLang="ja-JP" dirty="0"/>
              <a:t>pH-</a:t>
            </a:r>
            <a:r>
              <a:rPr lang="en-US" altLang="ja-JP" dirty="0" err="1"/>
              <a:t>pKa</a:t>
            </a:r>
            <a:endParaRPr lang="en-US" altLang="ja-JP" dirty="0"/>
          </a:p>
          <a:p>
            <a:pPr marL="0" indent="0">
              <a:buNone/>
            </a:pPr>
            <a:r>
              <a:rPr lang="en-US" altLang="ja-JP" dirty="0"/>
              <a:t>=10</a:t>
            </a:r>
            <a:r>
              <a:rPr lang="en-US" altLang="ja-JP" baseline="30000" dirty="0"/>
              <a:t>3.8-3.5</a:t>
            </a:r>
            <a:r>
              <a:rPr lang="en-US" altLang="ja-JP" dirty="0"/>
              <a:t>=10</a:t>
            </a:r>
            <a:r>
              <a:rPr lang="en-US" altLang="ja-JP" baseline="30000" dirty="0"/>
              <a:t>0.3</a:t>
            </a:r>
            <a:r>
              <a:rPr lang="en-US" altLang="ja-JP" dirty="0"/>
              <a:t>=10</a:t>
            </a:r>
            <a:r>
              <a:rPr lang="en-US" altLang="ja-JP" baseline="30000" dirty="0"/>
              <a:t>0.3</a:t>
            </a:r>
            <a:r>
              <a:rPr lang="en-US" altLang="ja-JP" dirty="0"/>
              <a:t>=2</a:t>
            </a:r>
          </a:p>
          <a:p>
            <a:r>
              <a:rPr lang="ja-JP" altLang="en-US" dirty="0"/>
              <a:t>なので、分子形１：イオン型</a:t>
            </a:r>
            <a:r>
              <a:rPr lang="en-US" altLang="ja-JP" dirty="0"/>
              <a:t>2</a:t>
            </a:r>
            <a:r>
              <a:rPr lang="ja-JP" altLang="en-US" dirty="0"/>
              <a:t>、合わせて</a:t>
            </a:r>
            <a:r>
              <a:rPr lang="en-US" altLang="ja-JP" dirty="0"/>
              <a:t>3</a:t>
            </a:r>
          </a:p>
          <a:p>
            <a:r>
              <a:rPr lang="ja-JP" altLang="en-US" dirty="0"/>
              <a:t>分子形の濃度を</a:t>
            </a:r>
            <a:r>
              <a:rPr lang="en-US" altLang="ja-JP" dirty="0"/>
              <a:t>X</a:t>
            </a:r>
            <a:r>
              <a:rPr lang="ja-JP" altLang="en-US" dirty="0"/>
              <a:t>とすると、水相の濃度は</a:t>
            </a:r>
            <a:r>
              <a:rPr lang="en-US" altLang="ja-JP" dirty="0"/>
              <a:t>3X</a:t>
            </a:r>
          </a:p>
          <a:p>
            <a:r>
              <a:rPr lang="ja-JP" altLang="en-US" dirty="0"/>
              <a:t>水層の薬物量は</a:t>
            </a:r>
            <a:r>
              <a:rPr lang="en-US" altLang="ja-JP" dirty="0">
                <a:solidFill>
                  <a:srgbClr val="FF0000"/>
                </a:solidFill>
              </a:rPr>
              <a:t>3X</a:t>
            </a:r>
            <a:r>
              <a:rPr lang="en-US" altLang="ja-JP" dirty="0"/>
              <a:t>×100=300X</a:t>
            </a:r>
          </a:p>
          <a:p>
            <a:r>
              <a:rPr lang="ja-JP" altLang="en-US" dirty="0"/>
              <a:t>有機層の薬物量は</a:t>
            </a:r>
            <a:r>
              <a:rPr lang="en-US" altLang="ja-JP" dirty="0"/>
              <a:t>40X×100=400X</a:t>
            </a:r>
          </a:p>
          <a:p>
            <a:endParaRPr lang="en-US" altLang="ja-JP" dirty="0"/>
          </a:p>
          <a:p>
            <a:r>
              <a:rPr lang="ja-JP" altLang="en-US" dirty="0"/>
              <a:t>抽出率は　</a:t>
            </a:r>
            <a:r>
              <a:rPr lang="en-US" altLang="ja-JP" dirty="0"/>
              <a:t>400X/(300X+400X)</a:t>
            </a:r>
            <a:r>
              <a:rPr lang="ja-JP" altLang="en-US" dirty="0"/>
              <a:t>≈</a:t>
            </a:r>
            <a:r>
              <a:rPr lang="en-US" altLang="ja-JP" dirty="0"/>
              <a:t>0.57</a:t>
            </a:r>
          </a:p>
          <a:p>
            <a:endParaRPr lang="en-US" altLang="ja-JP" dirty="0"/>
          </a:p>
          <a:p>
            <a:r>
              <a:rPr lang="ja-JP" altLang="en-US" dirty="0"/>
              <a:t>注：</a:t>
            </a:r>
            <a:r>
              <a:rPr lang="en-US" altLang="ja-JP" dirty="0" err="1"/>
              <a:t>pKa</a:t>
            </a:r>
            <a:r>
              <a:rPr lang="ja-JP" altLang="en-US" dirty="0"/>
              <a:t>と</a:t>
            </a:r>
            <a:r>
              <a:rPr lang="en-US" altLang="ja-JP" dirty="0"/>
              <a:t>pH</a:t>
            </a:r>
            <a:r>
              <a:rPr lang="ja-JP" altLang="en-US" dirty="0"/>
              <a:t>の値が近いときは水層中のイオン型の濃度を省略できないので注意しましょう</a:t>
            </a:r>
            <a:endParaRPr kumimoji="1" lang="ja-JP" altLang="en-US" dirty="0"/>
          </a:p>
        </p:txBody>
      </p:sp>
      <p:sp>
        <p:nvSpPr>
          <p:cNvPr id="2" name="四角形: 角を丸くする 1">
            <a:extLst>
              <a:ext uri="{FF2B5EF4-FFF2-40B4-BE49-F238E27FC236}">
                <a16:creationId xmlns:a16="http://schemas.microsoft.com/office/drawing/2014/main" id="{39A2F97B-1D44-477B-7B76-BF8B6AEB751D}"/>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pic>
        <p:nvPicPr>
          <p:cNvPr id="4" name="録音したサウンド">
            <a:hlinkClick r:id="" action="ppaction://media"/>
            <a:extLst>
              <a:ext uri="{FF2B5EF4-FFF2-40B4-BE49-F238E27FC236}">
                <a16:creationId xmlns:a16="http://schemas.microsoft.com/office/drawing/2014/main" id="{8EAC563A-F2B7-6CF4-487F-59C596BB2B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88298757"/>
      </p:ext>
    </p:extLst>
  </p:cSld>
  <p:clrMapOvr>
    <a:masterClrMapping/>
  </p:clrMapOvr>
  <mc:AlternateContent xmlns:mc="http://schemas.openxmlformats.org/markup-compatibility/2006">
    <mc:Choice xmlns:p14="http://schemas.microsoft.com/office/powerpoint/2010/main" Requires="p14">
      <p:transition spd="slow" p14:dur="2000" advTm="186801"/>
    </mc:Choice>
    <mc:Fallback>
      <p:transition spd="slow" advTm="18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00EADC-BEC5-E330-886C-D3DB94AB8C88}"/>
              </a:ext>
            </a:extLst>
          </p:cNvPr>
          <p:cNvSpPr>
            <a:spLocks noGrp="1"/>
          </p:cNvSpPr>
          <p:nvPr>
            <p:ph type="title"/>
          </p:nvPr>
        </p:nvSpPr>
        <p:spPr/>
        <p:txBody>
          <a:bodyPr/>
          <a:lstStyle/>
          <a:p>
            <a:r>
              <a:rPr kumimoji="1" lang="ja-JP" altLang="en-US" dirty="0"/>
              <a:t>いかがでしたか？？</a:t>
            </a:r>
          </a:p>
        </p:txBody>
      </p:sp>
      <p:sp>
        <p:nvSpPr>
          <p:cNvPr id="3" name="コンテンツ プレースホルダー 2">
            <a:extLst>
              <a:ext uri="{FF2B5EF4-FFF2-40B4-BE49-F238E27FC236}">
                <a16:creationId xmlns:a16="http://schemas.microsoft.com/office/drawing/2014/main" id="{18BE6DB6-A9C3-9B9F-9F3F-340176181451}"/>
              </a:ext>
            </a:extLst>
          </p:cNvPr>
          <p:cNvSpPr>
            <a:spLocks noGrp="1"/>
          </p:cNvSpPr>
          <p:nvPr>
            <p:ph idx="1"/>
          </p:nvPr>
        </p:nvSpPr>
        <p:spPr/>
        <p:txBody>
          <a:bodyPr/>
          <a:lstStyle/>
          <a:p>
            <a:r>
              <a:rPr kumimoji="1" lang="ja-JP" altLang="en-US" dirty="0"/>
              <a:t>学生さんの学習の助けになるようなら、ご要望を頂ければ他にも作ります。</a:t>
            </a:r>
            <a:endParaRPr kumimoji="1" lang="en-US" altLang="ja-JP" dirty="0"/>
          </a:p>
          <a:p>
            <a:r>
              <a:rPr kumimoji="1" lang="ja-JP" altLang="en-US" dirty="0"/>
              <a:t>特にご意見がなければこのような資料は、 （塾と同じように）皆さんの役には立たいということなので、これ以上の資料作成はやめようかと思います。</a:t>
            </a:r>
            <a:endParaRPr kumimoji="1" lang="en-US" altLang="ja-JP" dirty="0"/>
          </a:p>
          <a:p>
            <a:endParaRPr kumimoji="1" lang="en-US" altLang="ja-JP" dirty="0"/>
          </a:p>
          <a:p>
            <a:r>
              <a:rPr kumimoji="1" lang="ja-JP" altLang="en-US" dirty="0"/>
              <a:t>なお、質問はいつでも受け付けます。</a:t>
            </a:r>
          </a:p>
        </p:txBody>
      </p:sp>
      <p:pic>
        <p:nvPicPr>
          <p:cNvPr id="4" name="録音したサウンド">
            <a:hlinkClick r:id="" action="ppaction://media"/>
            <a:extLst>
              <a:ext uri="{FF2B5EF4-FFF2-40B4-BE49-F238E27FC236}">
                <a16:creationId xmlns:a16="http://schemas.microsoft.com/office/drawing/2014/main" id="{EEF7C8D2-6205-2294-1A56-659B0B0E26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872163"/>
            <a:ext cx="609600" cy="609600"/>
          </a:xfrm>
          <a:prstGeom prst="rect">
            <a:avLst/>
          </a:prstGeom>
        </p:spPr>
      </p:pic>
    </p:spTree>
    <p:extLst>
      <p:ext uri="{BB962C8B-B14F-4D97-AF65-F5344CB8AC3E}">
        <p14:creationId xmlns:p14="http://schemas.microsoft.com/office/powerpoint/2010/main" val="2641673056"/>
      </p:ext>
    </p:extLst>
  </p:cSld>
  <p:clrMapOvr>
    <a:masterClrMapping/>
  </p:clrMapOvr>
  <mc:AlternateContent xmlns:mc="http://schemas.openxmlformats.org/markup-compatibility/2006">
    <mc:Choice xmlns:p14="http://schemas.microsoft.com/office/powerpoint/2010/main" Requires="p14">
      <p:transition spd="slow" p14:dur="2000" advTm="113466"/>
    </mc:Choice>
    <mc:Fallback>
      <p:transition spd="slow" advTm="11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9F1148-CA15-C17E-E476-B4BBFBDF62D1}"/>
              </a:ext>
            </a:extLst>
          </p:cNvPr>
          <p:cNvSpPr>
            <a:spLocks noGrp="1"/>
          </p:cNvSpPr>
          <p:nvPr>
            <p:ph type="title"/>
          </p:nvPr>
        </p:nvSpPr>
        <p:spPr>
          <a:xfrm>
            <a:off x="628650" y="365127"/>
            <a:ext cx="7886700" cy="911880"/>
          </a:xfrm>
        </p:spPr>
        <p:txBody>
          <a:bodyPr/>
          <a:lstStyle/>
          <a:p>
            <a:r>
              <a:rPr kumimoji="1" lang="ja-JP" altLang="en-US" dirty="0"/>
              <a:t>答えられない人は以下を確認</a:t>
            </a:r>
          </a:p>
        </p:txBody>
      </p:sp>
      <p:sp>
        <p:nvSpPr>
          <p:cNvPr id="3" name="コンテンツ プレースホルダー 2">
            <a:extLst>
              <a:ext uri="{FF2B5EF4-FFF2-40B4-BE49-F238E27FC236}">
                <a16:creationId xmlns:a16="http://schemas.microsoft.com/office/drawing/2014/main" id="{B2EECCA8-66A5-1D70-B72B-4B51C203D3D8}"/>
              </a:ext>
            </a:extLst>
          </p:cNvPr>
          <p:cNvSpPr>
            <a:spLocks noGrp="1"/>
          </p:cNvSpPr>
          <p:nvPr>
            <p:ph idx="1"/>
          </p:nvPr>
        </p:nvSpPr>
        <p:spPr>
          <a:xfrm>
            <a:off x="628650" y="1574800"/>
            <a:ext cx="7886700" cy="5283199"/>
          </a:xfrm>
        </p:spPr>
        <p:txBody>
          <a:bodyPr>
            <a:normAutofit/>
          </a:bodyPr>
          <a:lstStyle/>
          <a:p>
            <a:r>
              <a:rPr kumimoji="1" lang="ja-JP" altLang="en-US" dirty="0"/>
              <a:t>分配係数、青本</a:t>
            </a:r>
            <a:r>
              <a:rPr kumimoji="1" lang="en-US" altLang="ja-JP" dirty="0"/>
              <a:t>p176</a:t>
            </a:r>
            <a:r>
              <a:rPr kumimoji="1" lang="ja-JP" altLang="en-US" dirty="0"/>
              <a:t>を確認</a:t>
            </a:r>
            <a:endParaRPr kumimoji="1" lang="en-US" altLang="ja-JP" dirty="0"/>
          </a:p>
          <a:p>
            <a:pPr marL="0" indent="0">
              <a:buNone/>
            </a:pPr>
            <a:r>
              <a:rPr kumimoji="1" lang="ja-JP" altLang="en-US" dirty="0"/>
              <a:t>ポイントは濃度</a:t>
            </a:r>
            <a:r>
              <a:rPr kumimoji="1" lang="ja-JP" altLang="en-US" b="1" dirty="0">
                <a:solidFill>
                  <a:srgbClr val="FF0000"/>
                </a:solidFill>
              </a:rPr>
              <a:t>比</a:t>
            </a:r>
            <a:r>
              <a:rPr kumimoji="1" lang="ja-JP" altLang="en-US" dirty="0"/>
              <a:t>であること。溶媒の量には関係ないことに注意、ただし、溶けている量は溶媒量に関係している</a:t>
            </a:r>
            <a:endParaRPr kumimoji="1" lang="en-US" altLang="ja-JP" dirty="0"/>
          </a:p>
          <a:p>
            <a:endParaRPr kumimoji="1" lang="ja-JP" altLang="en-US" b="1" dirty="0">
              <a:solidFill>
                <a:srgbClr val="FF0000"/>
              </a:solidFill>
            </a:endParaRPr>
          </a:p>
        </p:txBody>
      </p:sp>
      <p:pic>
        <p:nvPicPr>
          <p:cNvPr id="4" name="録音したサウンド">
            <a:hlinkClick r:id="" action="ppaction://media"/>
            <a:extLst>
              <a:ext uri="{FF2B5EF4-FFF2-40B4-BE49-F238E27FC236}">
                <a16:creationId xmlns:a16="http://schemas.microsoft.com/office/drawing/2014/main" id="{61B22822-5E23-9C48-EC68-6F0E5FA33A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9241" y="5883273"/>
            <a:ext cx="609600" cy="609600"/>
          </a:xfrm>
          <a:prstGeom prst="rect">
            <a:avLst/>
          </a:prstGeom>
        </p:spPr>
      </p:pic>
      <p:sp>
        <p:nvSpPr>
          <p:cNvPr id="5" name="四角形: 角を丸くする 4">
            <a:extLst>
              <a:ext uri="{FF2B5EF4-FFF2-40B4-BE49-F238E27FC236}">
                <a16:creationId xmlns:a16="http://schemas.microsoft.com/office/drawing/2014/main" id="{F474F41A-5E35-AE07-73D0-8794F6AA07C5}"/>
              </a:ext>
            </a:extLst>
          </p:cNvPr>
          <p:cNvSpPr/>
          <p:nvPr/>
        </p:nvSpPr>
        <p:spPr>
          <a:xfrm>
            <a:off x="6779172" y="5202620"/>
            <a:ext cx="204551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理解したら次へ</a:t>
            </a:r>
          </a:p>
        </p:txBody>
      </p:sp>
    </p:spTree>
    <p:extLst>
      <p:ext uri="{BB962C8B-B14F-4D97-AF65-F5344CB8AC3E}">
        <p14:creationId xmlns:p14="http://schemas.microsoft.com/office/powerpoint/2010/main" val="1841180419"/>
      </p:ext>
    </p:extLst>
  </p:cSld>
  <p:clrMapOvr>
    <a:masterClrMapping/>
  </p:clrMapOvr>
  <mc:AlternateContent xmlns:mc="http://schemas.openxmlformats.org/markup-compatibility/2006" xmlns:p14="http://schemas.microsoft.com/office/powerpoint/2010/main">
    <mc:Choice Requires="p14">
      <p:transition spd="slow" p14:dur="2000" advTm="70513"/>
    </mc:Choice>
    <mc:Fallback xmlns="">
      <p:transition spd="slow" advTm="7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FFD790-FDD2-0973-6B0D-756519D39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804" y="3673473"/>
            <a:ext cx="6191250" cy="28194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B70A9A3-E6EF-15C6-3F25-E6B7A8AD0689}"/>
              </a:ext>
            </a:extLst>
          </p:cNvPr>
          <p:cNvSpPr>
            <a:spLocks noGrp="1"/>
          </p:cNvSpPr>
          <p:nvPr>
            <p:ph type="title"/>
          </p:nvPr>
        </p:nvSpPr>
        <p:spPr>
          <a:xfrm>
            <a:off x="628650" y="365126"/>
            <a:ext cx="7886700" cy="694417"/>
          </a:xfrm>
        </p:spPr>
        <p:txBody>
          <a:bodyPr>
            <a:normAutofit fontScale="90000"/>
          </a:bodyPr>
          <a:lstStyle/>
          <a:p>
            <a:r>
              <a:rPr kumimoji="1" lang="ja-JP" altLang="en-US" dirty="0"/>
              <a:t>問題（問題をしっかり読む）</a:t>
            </a:r>
          </a:p>
        </p:txBody>
      </p:sp>
      <p:sp>
        <p:nvSpPr>
          <p:cNvPr id="4" name="Rectangle 1">
            <a:extLst>
              <a:ext uri="{FF2B5EF4-FFF2-40B4-BE49-F238E27FC236}">
                <a16:creationId xmlns:a16="http://schemas.microsoft.com/office/drawing/2014/main" id="{88F8E246-735C-70A9-BF40-85FB958746A6}"/>
              </a:ext>
            </a:extLst>
          </p:cNvPr>
          <p:cNvSpPr>
            <a:spLocks noChangeArrowheads="1"/>
          </p:cNvSpPr>
          <p:nvPr/>
        </p:nvSpPr>
        <p:spPr bwMode="auto">
          <a:xfrm>
            <a:off x="628650" y="1635414"/>
            <a:ext cx="8408406"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乳剤Ａ、Ｂ及びＣはそれぞれ図に示す容積の水と油からなっている。これらの乳剤には非電解質の薬物1,000mgが溶解している。</a:t>
            </a:r>
            <a:r>
              <a:rPr kumimoji="0" lang="en-US"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A,B,C</a:t>
            </a:r>
            <a:r>
              <a:rPr kumimoji="0" lang="ja-JP" altLang="en-US"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の水相濃度と油相の濃度比を求めよ。</a:t>
            </a:r>
            <a:r>
              <a:rPr kumimoji="0" lang="ja-JP"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ただし、25℃における薬物の油/水分配係数は1,000であり、分配平衡に達しているものとする。また、溶解に伴う容積変化は無視でき、両相において薬物は会合しないものとする</a:t>
            </a:r>
            <a:r>
              <a:rPr kumimoji="0" lang="ja-JP" altLang="en-US"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endParaRPr kumimoji="0" lang="en-US"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20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0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600" b="0" i="0" u="none" strike="noStrike" cap="none" normalizeH="0" baseline="0" dirty="0">
              <a:ln>
                <a:noFill/>
              </a:ln>
              <a:solidFill>
                <a:schemeClr val="tx1"/>
              </a:solidFill>
              <a:effectLst/>
            </a:endParaRPr>
          </a:p>
        </p:txBody>
      </p:sp>
      <p:pic>
        <p:nvPicPr>
          <p:cNvPr id="3" name="録音したサウンド">
            <a:hlinkClick r:id="" action="ppaction://media"/>
            <a:extLst>
              <a:ext uri="{FF2B5EF4-FFF2-40B4-BE49-F238E27FC236}">
                <a16:creationId xmlns:a16="http://schemas.microsoft.com/office/drawing/2014/main" id="{FF5B7197-987E-BDEE-1BE3-585FAFAF8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544" y="6052695"/>
            <a:ext cx="609600" cy="609600"/>
          </a:xfrm>
          <a:prstGeom prst="rect">
            <a:avLst/>
          </a:prstGeom>
        </p:spPr>
      </p:pic>
      <p:sp>
        <p:nvSpPr>
          <p:cNvPr id="5" name="四角形: 角を丸くする 4">
            <a:extLst>
              <a:ext uri="{FF2B5EF4-FFF2-40B4-BE49-F238E27FC236}">
                <a16:creationId xmlns:a16="http://schemas.microsoft.com/office/drawing/2014/main" id="{1B6C277B-157F-9466-2320-CD44DEF9B172}"/>
              </a:ext>
            </a:extLst>
          </p:cNvPr>
          <p:cNvSpPr/>
          <p:nvPr/>
        </p:nvSpPr>
        <p:spPr>
          <a:xfrm>
            <a:off x="7082518" y="5983170"/>
            <a:ext cx="1824796"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読んだら次へ</a:t>
            </a:r>
          </a:p>
        </p:txBody>
      </p:sp>
    </p:spTree>
    <p:extLst>
      <p:ext uri="{BB962C8B-B14F-4D97-AF65-F5344CB8AC3E}">
        <p14:creationId xmlns:p14="http://schemas.microsoft.com/office/powerpoint/2010/main" val="3626610385"/>
      </p:ext>
    </p:extLst>
  </p:cSld>
  <p:clrMapOvr>
    <a:masterClrMapping/>
  </p:clrMapOvr>
  <mc:AlternateContent xmlns:mc="http://schemas.openxmlformats.org/markup-compatibility/2006" xmlns:p14="http://schemas.microsoft.com/office/powerpoint/2010/main">
    <mc:Choice Requires="p14">
      <p:transition spd="slow" p14:dur="2000" advTm="60995"/>
    </mc:Choice>
    <mc:Fallback xmlns="">
      <p:transition spd="slow" advTm="6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C086A3-7A96-3695-BD8C-96698324FE97}"/>
              </a:ext>
            </a:extLst>
          </p:cNvPr>
          <p:cNvSpPr>
            <a:spLocks noGrp="1"/>
          </p:cNvSpPr>
          <p:nvPr>
            <p:ph type="title"/>
          </p:nvPr>
        </p:nvSpPr>
        <p:spPr/>
        <p:txBody>
          <a:bodyPr/>
          <a:lstStyle/>
          <a:p>
            <a:r>
              <a:rPr kumimoji="1" lang="ja-JP" altLang="en-US" dirty="0"/>
              <a:t>直感的にわかること</a:t>
            </a:r>
          </a:p>
        </p:txBody>
      </p:sp>
      <p:sp>
        <p:nvSpPr>
          <p:cNvPr id="3" name="コンテンツ プレースホルダー 2">
            <a:extLst>
              <a:ext uri="{FF2B5EF4-FFF2-40B4-BE49-F238E27FC236}">
                <a16:creationId xmlns:a16="http://schemas.microsoft.com/office/drawing/2014/main" id="{7BA133FF-3CD2-06B4-F8B3-20DA94C12F21}"/>
              </a:ext>
            </a:extLst>
          </p:cNvPr>
          <p:cNvSpPr>
            <a:spLocks noGrp="1"/>
          </p:cNvSpPr>
          <p:nvPr>
            <p:ph idx="1"/>
          </p:nvPr>
        </p:nvSpPr>
        <p:spPr/>
        <p:txBody>
          <a:bodyPr/>
          <a:lstStyle/>
          <a:p>
            <a:r>
              <a:rPr lang="ja-JP" altLang="en-US" dirty="0"/>
              <a:t>基本知識：分配係数は溶液の量には関係しない。濃度の比である。</a:t>
            </a:r>
            <a:endParaRPr kumimoji="1" lang="en-US" altLang="ja-JP" dirty="0"/>
          </a:p>
          <a:p>
            <a:r>
              <a:rPr kumimoji="1" lang="ja-JP" altLang="en-US" dirty="0"/>
              <a:t>ここでは、分配係数は</a:t>
            </a:r>
            <a:r>
              <a:rPr kumimoji="1" lang="en-US" altLang="ja-JP" dirty="0"/>
              <a:t>1000</a:t>
            </a:r>
            <a:r>
              <a:rPr kumimoji="1" lang="ja-JP" altLang="en-US" dirty="0"/>
              <a:t>と非常に大きいのでほとんどが油相に存在しそうだ。</a:t>
            </a:r>
            <a:endParaRPr kumimoji="1" lang="en-US" altLang="ja-JP" dirty="0"/>
          </a:p>
          <a:p>
            <a:r>
              <a:rPr kumimoji="1" lang="ja-JP" altLang="en-US" dirty="0"/>
              <a:t>ほとんどの薬物が油相に存在すれば、油相の液量が倍になれば濃度は半分になりそうだ・・・・、答えが出る。</a:t>
            </a:r>
            <a:endParaRPr kumimoji="1" lang="en-US" altLang="ja-JP" dirty="0"/>
          </a:p>
          <a:p>
            <a:r>
              <a:rPr lang="ja-JP" altLang="en-US" dirty="0"/>
              <a:t>おそらく、</a:t>
            </a:r>
            <a:r>
              <a:rPr lang="en-US" altLang="ja-JP" dirty="0"/>
              <a:t>B</a:t>
            </a:r>
            <a:r>
              <a:rPr lang="ja-JP" altLang="en-US" dirty="0"/>
              <a:t>の油相の濃度は</a:t>
            </a:r>
            <a:r>
              <a:rPr lang="en-US" altLang="ja-JP" dirty="0"/>
              <a:t>A</a:t>
            </a:r>
            <a:r>
              <a:rPr lang="ja-JP" altLang="en-US" dirty="0"/>
              <a:t>の油相の濃度の半分、</a:t>
            </a:r>
            <a:r>
              <a:rPr lang="en-US" altLang="ja-JP" dirty="0"/>
              <a:t>B</a:t>
            </a:r>
            <a:r>
              <a:rPr lang="ja-JP" altLang="en-US" dirty="0"/>
              <a:t>と</a:t>
            </a:r>
            <a:r>
              <a:rPr lang="en-US" altLang="ja-JP" dirty="0"/>
              <a:t>C</a:t>
            </a:r>
            <a:r>
              <a:rPr lang="ja-JP" altLang="en-US" dirty="0"/>
              <a:t>の油相の濃度はほぼ等しい</a:t>
            </a:r>
            <a:endParaRPr kumimoji="1" lang="en-US" altLang="ja-JP" dirty="0"/>
          </a:p>
          <a:p>
            <a:endParaRPr kumimoji="1" lang="ja-JP" altLang="en-US" dirty="0"/>
          </a:p>
        </p:txBody>
      </p:sp>
      <p:pic>
        <p:nvPicPr>
          <p:cNvPr id="5" name="録音したサウンド">
            <a:hlinkClick r:id="" action="ppaction://media"/>
            <a:extLst>
              <a:ext uri="{FF2B5EF4-FFF2-40B4-BE49-F238E27FC236}">
                <a16:creationId xmlns:a16="http://schemas.microsoft.com/office/drawing/2014/main" id="{D3BA49AF-34EF-7054-0B5C-5A9A481A29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50" y="5941688"/>
            <a:ext cx="609600" cy="609600"/>
          </a:xfrm>
          <a:prstGeom prst="rect">
            <a:avLst/>
          </a:prstGeom>
        </p:spPr>
      </p:pic>
      <p:sp>
        <p:nvSpPr>
          <p:cNvPr id="6" name="四角形: 角を丸くする 5">
            <a:extLst>
              <a:ext uri="{FF2B5EF4-FFF2-40B4-BE49-F238E27FC236}">
                <a16:creationId xmlns:a16="http://schemas.microsoft.com/office/drawing/2014/main" id="{771A310F-3996-464A-0BC7-37054FE345B3}"/>
              </a:ext>
            </a:extLst>
          </p:cNvPr>
          <p:cNvSpPr/>
          <p:nvPr/>
        </p:nvSpPr>
        <p:spPr>
          <a:xfrm>
            <a:off x="6542690" y="5802637"/>
            <a:ext cx="2155871"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75596494"/>
      </p:ext>
    </p:extLst>
  </p:cSld>
  <p:clrMapOvr>
    <a:masterClrMapping/>
  </p:clrMapOvr>
  <mc:AlternateContent xmlns:mc="http://schemas.openxmlformats.org/markup-compatibility/2006" xmlns:p14="http://schemas.microsoft.com/office/powerpoint/2010/main">
    <mc:Choice Requires="p14">
      <p:transition spd="slow" p14:dur="2000" advTm="106067"/>
    </mc:Choice>
    <mc:Fallback xmlns="">
      <p:transition spd="slow" advTm="10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D78B4-356A-5A1E-5DCE-30F6309ED936}"/>
              </a:ext>
            </a:extLst>
          </p:cNvPr>
          <p:cNvSpPr>
            <a:spLocks noGrp="1"/>
          </p:cNvSpPr>
          <p:nvPr>
            <p:ph type="title"/>
          </p:nvPr>
        </p:nvSpPr>
        <p:spPr/>
        <p:txBody>
          <a:bodyPr/>
          <a:lstStyle/>
          <a:p>
            <a:r>
              <a:rPr kumimoji="1" lang="ja-JP" altLang="en-US" dirty="0"/>
              <a:t>２つの方法で考えてみる</a:t>
            </a:r>
          </a:p>
        </p:txBody>
      </p:sp>
      <p:sp>
        <p:nvSpPr>
          <p:cNvPr id="3" name="コンテンツ プレースホルダー 2">
            <a:extLst>
              <a:ext uri="{FF2B5EF4-FFF2-40B4-BE49-F238E27FC236}">
                <a16:creationId xmlns:a16="http://schemas.microsoft.com/office/drawing/2014/main" id="{85E74A1C-B952-3255-3FF0-21ADF339A33D}"/>
              </a:ext>
            </a:extLst>
          </p:cNvPr>
          <p:cNvSpPr>
            <a:spLocks noGrp="1"/>
          </p:cNvSpPr>
          <p:nvPr>
            <p:ph idx="1"/>
          </p:nvPr>
        </p:nvSpPr>
        <p:spPr/>
        <p:txBody>
          <a:bodyPr/>
          <a:lstStyle/>
          <a:p>
            <a:pPr marL="0" indent="0">
              <a:buNone/>
            </a:pPr>
            <a:r>
              <a:rPr kumimoji="1" lang="ja-JP" altLang="en-US" dirty="0"/>
              <a:t>１）濃度比を使って、油相、水相に分配される重量比を求めて、濃度を推定する。</a:t>
            </a:r>
            <a:endParaRPr kumimoji="1" lang="en-US" altLang="ja-JP" dirty="0"/>
          </a:p>
          <a:p>
            <a:pPr marL="0" indent="0">
              <a:buNone/>
            </a:pPr>
            <a:r>
              <a:rPr kumimoji="1" lang="ja-JP" altLang="en-US" dirty="0"/>
              <a:t>２）水相と油相に分配される重量を計算で求め、濃度を計算する。（こちらは青本に書かれている方法）</a:t>
            </a:r>
          </a:p>
        </p:txBody>
      </p:sp>
      <p:pic>
        <p:nvPicPr>
          <p:cNvPr id="4" name="録音したサウンド">
            <a:hlinkClick r:id="" action="ppaction://media"/>
            <a:extLst>
              <a:ext uri="{FF2B5EF4-FFF2-40B4-BE49-F238E27FC236}">
                <a16:creationId xmlns:a16="http://schemas.microsoft.com/office/drawing/2014/main" id="{5717724C-74C3-4F61-1211-BBDC699AC4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3850" y="6007099"/>
            <a:ext cx="609600" cy="609600"/>
          </a:xfrm>
          <a:prstGeom prst="rect">
            <a:avLst/>
          </a:prstGeom>
        </p:spPr>
      </p:pic>
    </p:spTree>
    <p:extLst>
      <p:ext uri="{BB962C8B-B14F-4D97-AF65-F5344CB8AC3E}">
        <p14:creationId xmlns:p14="http://schemas.microsoft.com/office/powerpoint/2010/main" val="2475763723"/>
      </p:ext>
    </p:extLst>
  </p:cSld>
  <p:clrMapOvr>
    <a:masterClrMapping/>
  </p:clrMapOvr>
  <mc:AlternateContent xmlns:mc="http://schemas.openxmlformats.org/markup-compatibility/2006" xmlns:p14="http://schemas.microsoft.com/office/powerpoint/2010/main">
    <mc:Choice Requires="p14">
      <p:transition spd="slow" p14:dur="2000" advTm="67321"/>
    </mc:Choice>
    <mc:Fallback xmlns="">
      <p:transition spd="slow" advTm="6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852DC7-04F5-FB4E-5355-6A76894F6F80}"/>
              </a:ext>
            </a:extLst>
          </p:cNvPr>
          <p:cNvSpPr>
            <a:spLocks noGrp="1"/>
          </p:cNvSpPr>
          <p:nvPr>
            <p:ph type="title"/>
          </p:nvPr>
        </p:nvSpPr>
        <p:spPr/>
        <p:txBody>
          <a:bodyPr/>
          <a:lstStyle/>
          <a:p>
            <a:r>
              <a:rPr kumimoji="1" lang="ja-JP" altLang="en-US" dirty="0"/>
              <a:t>濃度比を使う方法</a:t>
            </a:r>
          </a:p>
        </p:txBody>
      </p:sp>
      <p:sp>
        <p:nvSpPr>
          <p:cNvPr id="3" name="コンテンツ プレースホルダー 2">
            <a:extLst>
              <a:ext uri="{FF2B5EF4-FFF2-40B4-BE49-F238E27FC236}">
                <a16:creationId xmlns:a16="http://schemas.microsoft.com/office/drawing/2014/main" id="{49E4F463-4ACC-3770-830A-35D5771F2E99}"/>
              </a:ext>
            </a:extLst>
          </p:cNvPr>
          <p:cNvSpPr>
            <a:spLocks noGrp="1"/>
          </p:cNvSpPr>
          <p:nvPr>
            <p:ph idx="1"/>
          </p:nvPr>
        </p:nvSpPr>
        <p:spPr>
          <a:xfrm>
            <a:off x="628650" y="1357086"/>
            <a:ext cx="7886700" cy="2615823"/>
          </a:xfrm>
        </p:spPr>
        <p:txBody>
          <a:bodyPr>
            <a:normAutofit fontScale="92500" lnSpcReduction="20000"/>
          </a:bodyPr>
          <a:lstStyle/>
          <a:p>
            <a:r>
              <a:rPr kumimoji="1" lang="ja-JP" altLang="en-US" dirty="0"/>
              <a:t>分配係数は</a:t>
            </a:r>
            <a:r>
              <a:rPr kumimoji="1" lang="en-US" altLang="ja-JP" dirty="0"/>
              <a:t>1000</a:t>
            </a:r>
            <a:r>
              <a:rPr kumimoji="1" lang="ja-JP" altLang="en-US" dirty="0"/>
              <a:t>なので、水相と油相の溶媒量が同じなら濃度は</a:t>
            </a:r>
            <a:r>
              <a:rPr kumimoji="1" lang="en-US" altLang="ja-JP" dirty="0"/>
              <a:t>1000:1</a:t>
            </a:r>
            <a:r>
              <a:rPr kumimoji="1" lang="ja-JP" altLang="en-US" dirty="0"/>
              <a:t>（油相：水相）になっている。</a:t>
            </a:r>
            <a:endParaRPr kumimoji="1" lang="en-US" altLang="ja-JP" dirty="0"/>
          </a:p>
          <a:p>
            <a:r>
              <a:rPr kumimoji="1" lang="en-US" altLang="ja-JP" dirty="0"/>
              <a:t>A</a:t>
            </a:r>
            <a:r>
              <a:rPr kumimoji="1" lang="ja-JP" altLang="en-US" dirty="0"/>
              <a:t>の場合：油相</a:t>
            </a:r>
            <a:r>
              <a:rPr kumimoji="1" lang="en-US" altLang="ja-JP" dirty="0"/>
              <a:t>10mL</a:t>
            </a:r>
            <a:r>
              <a:rPr kumimoji="1" lang="ja-JP" altLang="en-US" dirty="0"/>
              <a:t>、水相</a:t>
            </a:r>
            <a:r>
              <a:rPr kumimoji="1" lang="en-US" altLang="ja-JP" dirty="0"/>
              <a:t>10mL</a:t>
            </a:r>
            <a:r>
              <a:rPr kumimoji="1" lang="ja-JP" altLang="en-US" dirty="0"/>
              <a:t>を考えてみる。</a:t>
            </a:r>
            <a:endParaRPr kumimoji="1" lang="en-US" altLang="ja-JP" dirty="0"/>
          </a:p>
          <a:p>
            <a:r>
              <a:rPr lang="ja-JP" altLang="en-US" dirty="0"/>
              <a:t>この時の濃度比が</a:t>
            </a:r>
            <a:r>
              <a:rPr lang="en-US" altLang="ja-JP" dirty="0"/>
              <a:t>1000:1</a:t>
            </a:r>
            <a:r>
              <a:rPr lang="ja-JP" altLang="en-US" dirty="0"/>
              <a:t>となっている。＝溶けている重量比も</a:t>
            </a:r>
            <a:r>
              <a:rPr lang="en-US" altLang="ja-JP" dirty="0"/>
              <a:t>1000:1</a:t>
            </a:r>
          </a:p>
          <a:p>
            <a:r>
              <a:rPr kumimoji="1" lang="ja-JP" altLang="en-US" dirty="0"/>
              <a:t>水相は実際には</a:t>
            </a:r>
            <a:r>
              <a:rPr kumimoji="1" lang="en-US" altLang="ja-JP" dirty="0"/>
              <a:t>100mL</a:t>
            </a:r>
            <a:r>
              <a:rPr kumimoji="1" lang="ja-JP" altLang="en-US" dirty="0"/>
              <a:t>なので、</a:t>
            </a:r>
            <a:r>
              <a:rPr kumimoji="1" lang="en-US" altLang="ja-JP" dirty="0"/>
              <a:t>10</a:t>
            </a:r>
            <a:r>
              <a:rPr kumimoji="1" lang="ja-JP" altLang="en-US" dirty="0"/>
              <a:t>倍の重量が水相に解けている。</a:t>
            </a:r>
            <a:endParaRPr kumimoji="1" lang="en-US" altLang="ja-JP" dirty="0"/>
          </a:p>
        </p:txBody>
      </p:sp>
      <p:sp>
        <p:nvSpPr>
          <p:cNvPr id="4" name="正方形/長方形 3">
            <a:extLst>
              <a:ext uri="{FF2B5EF4-FFF2-40B4-BE49-F238E27FC236}">
                <a16:creationId xmlns:a16="http://schemas.microsoft.com/office/drawing/2014/main" id="{3E34943B-6878-4CA7-7B05-0968D72F1B7D}"/>
              </a:ext>
            </a:extLst>
          </p:cNvPr>
          <p:cNvSpPr/>
          <p:nvPr/>
        </p:nvSpPr>
        <p:spPr>
          <a:xfrm>
            <a:off x="2270235" y="3859924"/>
            <a:ext cx="2112579" cy="3626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489DE5A4-361A-CA47-243A-AEC7BAA7C71E}"/>
              </a:ext>
            </a:extLst>
          </p:cNvPr>
          <p:cNvSpPr/>
          <p:nvPr/>
        </p:nvSpPr>
        <p:spPr>
          <a:xfrm>
            <a:off x="2264979" y="4246179"/>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265819A-3F1C-7FEA-535F-14C83A62D9C4}"/>
              </a:ext>
            </a:extLst>
          </p:cNvPr>
          <p:cNvSpPr/>
          <p:nvPr/>
        </p:nvSpPr>
        <p:spPr>
          <a:xfrm>
            <a:off x="2264979" y="4598277"/>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1302F49-35EE-C85A-A92D-E6456C0FBE6D}"/>
              </a:ext>
            </a:extLst>
          </p:cNvPr>
          <p:cNvSpPr/>
          <p:nvPr/>
        </p:nvSpPr>
        <p:spPr>
          <a:xfrm>
            <a:off x="2264979" y="4974021"/>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2175A24-0075-C792-9EDF-54CDC6537D2D}"/>
              </a:ext>
            </a:extLst>
          </p:cNvPr>
          <p:cNvSpPr/>
          <p:nvPr/>
        </p:nvSpPr>
        <p:spPr>
          <a:xfrm>
            <a:off x="2254468" y="6142144"/>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78E3ABD-DED1-D537-7271-915DC0A7B3CB}"/>
              </a:ext>
            </a:extLst>
          </p:cNvPr>
          <p:cNvSpPr/>
          <p:nvPr/>
        </p:nvSpPr>
        <p:spPr>
          <a:xfrm>
            <a:off x="2417379" y="5142187"/>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A081E12-16DA-9B08-E32E-71DFE339446D}"/>
              </a:ext>
            </a:extLst>
          </p:cNvPr>
          <p:cNvSpPr/>
          <p:nvPr/>
        </p:nvSpPr>
        <p:spPr>
          <a:xfrm>
            <a:off x="2569779" y="5294587"/>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B59ABAC-3A74-A55A-4EF8-CAEA410A6E20}"/>
              </a:ext>
            </a:extLst>
          </p:cNvPr>
          <p:cNvSpPr/>
          <p:nvPr/>
        </p:nvSpPr>
        <p:spPr>
          <a:xfrm>
            <a:off x="2722179" y="5446987"/>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3BC0C57-58AC-67A7-9256-E9EE513F7F68}"/>
              </a:ext>
            </a:extLst>
          </p:cNvPr>
          <p:cNvSpPr/>
          <p:nvPr/>
        </p:nvSpPr>
        <p:spPr>
          <a:xfrm>
            <a:off x="2874579" y="5599387"/>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BE8085A-E68E-3E27-A536-ADCF743C9B95}"/>
              </a:ext>
            </a:extLst>
          </p:cNvPr>
          <p:cNvSpPr/>
          <p:nvPr/>
        </p:nvSpPr>
        <p:spPr>
          <a:xfrm>
            <a:off x="3026979" y="5751787"/>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6C9447D-B92F-9D12-71EB-EE6625563E1E}"/>
              </a:ext>
            </a:extLst>
          </p:cNvPr>
          <p:cNvSpPr/>
          <p:nvPr/>
        </p:nvSpPr>
        <p:spPr>
          <a:xfrm>
            <a:off x="3179379" y="5935720"/>
            <a:ext cx="2112579" cy="36260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CF9C800-0CCB-A406-D8EB-3A82AB8BD70F}"/>
              </a:ext>
            </a:extLst>
          </p:cNvPr>
          <p:cNvSpPr txBox="1"/>
          <p:nvPr/>
        </p:nvSpPr>
        <p:spPr>
          <a:xfrm>
            <a:off x="4682358" y="3882836"/>
            <a:ext cx="1930337" cy="369332"/>
          </a:xfrm>
          <a:prstGeom prst="rect">
            <a:avLst/>
          </a:prstGeom>
          <a:noFill/>
        </p:spPr>
        <p:txBody>
          <a:bodyPr wrap="none" rtlCol="0">
            <a:spAutoFit/>
          </a:bodyPr>
          <a:lstStyle/>
          <a:p>
            <a:r>
              <a:rPr kumimoji="1" lang="ja-JP" altLang="en-US" dirty="0"/>
              <a:t>油相</a:t>
            </a:r>
            <a:r>
              <a:rPr kumimoji="1" lang="en-US" altLang="ja-JP" dirty="0"/>
              <a:t>10mL</a:t>
            </a:r>
            <a:r>
              <a:rPr kumimoji="1" lang="ja-JP" altLang="en-US" dirty="0"/>
              <a:t>に</a:t>
            </a:r>
            <a:r>
              <a:rPr kumimoji="1" lang="en-US" altLang="ja-JP" dirty="0"/>
              <a:t>1000</a:t>
            </a:r>
            <a:endParaRPr kumimoji="1" lang="ja-JP" altLang="en-US" dirty="0"/>
          </a:p>
        </p:txBody>
      </p:sp>
      <p:sp>
        <p:nvSpPr>
          <p:cNvPr id="21" name="テキスト ボックス 20">
            <a:extLst>
              <a:ext uri="{FF2B5EF4-FFF2-40B4-BE49-F238E27FC236}">
                <a16:creationId xmlns:a16="http://schemas.microsoft.com/office/drawing/2014/main" id="{7E14C8C1-BD20-60C6-59E7-42CCA3459A7C}"/>
              </a:ext>
            </a:extLst>
          </p:cNvPr>
          <p:cNvSpPr txBox="1"/>
          <p:nvPr/>
        </p:nvSpPr>
        <p:spPr>
          <a:xfrm>
            <a:off x="4684283" y="4252379"/>
            <a:ext cx="1560042" cy="369332"/>
          </a:xfrm>
          <a:prstGeom prst="rect">
            <a:avLst/>
          </a:prstGeom>
          <a:noFill/>
        </p:spPr>
        <p:txBody>
          <a:bodyPr wrap="none" rtlCol="0">
            <a:spAutoFit/>
          </a:bodyPr>
          <a:lstStyle/>
          <a:p>
            <a:r>
              <a:rPr kumimoji="1" lang="ja-JP" altLang="en-US" dirty="0"/>
              <a:t>水相</a:t>
            </a:r>
            <a:r>
              <a:rPr kumimoji="1" lang="en-US" altLang="ja-JP" dirty="0"/>
              <a:t>10mL</a:t>
            </a:r>
            <a:r>
              <a:rPr kumimoji="1" lang="ja-JP" altLang="en-US" dirty="0"/>
              <a:t>に</a:t>
            </a:r>
            <a:r>
              <a:rPr kumimoji="1" lang="en-US" altLang="ja-JP" dirty="0"/>
              <a:t>1</a:t>
            </a:r>
            <a:endParaRPr kumimoji="1" lang="ja-JP" altLang="en-US" dirty="0"/>
          </a:p>
        </p:txBody>
      </p:sp>
      <p:sp>
        <p:nvSpPr>
          <p:cNvPr id="22" name="テキスト ボックス 21">
            <a:extLst>
              <a:ext uri="{FF2B5EF4-FFF2-40B4-BE49-F238E27FC236}">
                <a16:creationId xmlns:a16="http://schemas.microsoft.com/office/drawing/2014/main" id="{81A3BA43-C45E-13A6-8394-052022A6B727}"/>
              </a:ext>
            </a:extLst>
          </p:cNvPr>
          <p:cNvSpPr txBox="1"/>
          <p:nvPr/>
        </p:nvSpPr>
        <p:spPr>
          <a:xfrm>
            <a:off x="4682358" y="4620978"/>
            <a:ext cx="1560042" cy="369332"/>
          </a:xfrm>
          <a:prstGeom prst="rect">
            <a:avLst/>
          </a:prstGeom>
          <a:noFill/>
        </p:spPr>
        <p:txBody>
          <a:bodyPr wrap="none" rtlCol="0">
            <a:spAutoFit/>
          </a:bodyPr>
          <a:lstStyle/>
          <a:p>
            <a:r>
              <a:rPr kumimoji="1" lang="ja-JP" altLang="en-US" dirty="0"/>
              <a:t>油相</a:t>
            </a:r>
            <a:r>
              <a:rPr kumimoji="1" lang="en-US" altLang="ja-JP" dirty="0"/>
              <a:t>10mL</a:t>
            </a:r>
            <a:r>
              <a:rPr kumimoji="1" lang="ja-JP" altLang="en-US" dirty="0"/>
              <a:t>に</a:t>
            </a:r>
            <a:r>
              <a:rPr kumimoji="1" lang="en-US" altLang="ja-JP" dirty="0"/>
              <a:t>1</a:t>
            </a:r>
            <a:endParaRPr kumimoji="1" lang="ja-JP" altLang="en-US" dirty="0"/>
          </a:p>
        </p:txBody>
      </p:sp>
      <p:sp>
        <p:nvSpPr>
          <p:cNvPr id="24" name="テキスト ボックス 23">
            <a:extLst>
              <a:ext uri="{FF2B5EF4-FFF2-40B4-BE49-F238E27FC236}">
                <a16:creationId xmlns:a16="http://schemas.microsoft.com/office/drawing/2014/main" id="{D7557DFB-F423-B9FE-E3F2-DCDA727BFA19}"/>
              </a:ext>
            </a:extLst>
          </p:cNvPr>
          <p:cNvSpPr txBox="1"/>
          <p:nvPr/>
        </p:nvSpPr>
        <p:spPr>
          <a:xfrm>
            <a:off x="4776955" y="6354139"/>
            <a:ext cx="1560042" cy="369332"/>
          </a:xfrm>
          <a:prstGeom prst="rect">
            <a:avLst/>
          </a:prstGeom>
          <a:noFill/>
        </p:spPr>
        <p:txBody>
          <a:bodyPr wrap="none" rtlCol="0">
            <a:spAutoFit/>
          </a:bodyPr>
          <a:lstStyle/>
          <a:p>
            <a:r>
              <a:rPr kumimoji="1" lang="ja-JP" altLang="en-US" dirty="0"/>
              <a:t>油相</a:t>
            </a:r>
            <a:r>
              <a:rPr kumimoji="1" lang="en-US" altLang="ja-JP" dirty="0"/>
              <a:t>10mL</a:t>
            </a:r>
            <a:r>
              <a:rPr kumimoji="1" lang="ja-JP" altLang="en-US" dirty="0"/>
              <a:t>に</a:t>
            </a:r>
            <a:r>
              <a:rPr kumimoji="1" lang="en-US" altLang="ja-JP" dirty="0"/>
              <a:t>1</a:t>
            </a:r>
            <a:endParaRPr kumimoji="1" lang="ja-JP" altLang="en-US" dirty="0"/>
          </a:p>
        </p:txBody>
      </p:sp>
      <p:sp>
        <p:nvSpPr>
          <p:cNvPr id="25" name="右中かっこ 24">
            <a:extLst>
              <a:ext uri="{FF2B5EF4-FFF2-40B4-BE49-F238E27FC236}">
                <a16:creationId xmlns:a16="http://schemas.microsoft.com/office/drawing/2014/main" id="{63565FE9-8426-80C2-485B-69B8A219CA76}"/>
              </a:ext>
            </a:extLst>
          </p:cNvPr>
          <p:cNvSpPr/>
          <p:nvPr/>
        </p:nvSpPr>
        <p:spPr>
          <a:xfrm>
            <a:off x="6478888" y="4369256"/>
            <a:ext cx="173420" cy="212361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C83D23C-1853-3A38-9744-F4E5013EE57A}"/>
              </a:ext>
            </a:extLst>
          </p:cNvPr>
          <p:cNvSpPr txBox="1"/>
          <p:nvPr/>
        </p:nvSpPr>
        <p:spPr>
          <a:xfrm>
            <a:off x="6715901" y="5230055"/>
            <a:ext cx="2037737" cy="369332"/>
          </a:xfrm>
          <a:prstGeom prst="rect">
            <a:avLst/>
          </a:prstGeom>
          <a:noFill/>
        </p:spPr>
        <p:txBody>
          <a:bodyPr wrap="none" rtlCol="0">
            <a:spAutoFit/>
          </a:bodyPr>
          <a:lstStyle/>
          <a:p>
            <a:r>
              <a:rPr kumimoji="1" lang="ja-JP" altLang="en-US" dirty="0"/>
              <a:t>水相</a:t>
            </a:r>
            <a:r>
              <a:rPr kumimoji="1" lang="en-US" altLang="ja-JP" dirty="0"/>
              <a:t>100mL</a:t>
            </a:r>
            <a:r>
              <a:rPr kumimoji="1" lang="ja-JP" altLang="en-US" dirty="0"/>
              <a:t>には</a:t>
            </a:r>
            <a:r>
              <a:rPr kumimoji="1" lang="en-US" altLang="ja-JP" dirty="0"/>
              <a:t>10</a:t>
            </a:r>
            <a:endParaRPr kumimoji="1" lang="ja-JP" altLang="en-US" dirty="0"/>
          </a:p>
        </p:txBody>
      </p:sp>
      <p:pic>
        <p:nvPicPr>
          <p:cNvPr id="9" name="録音したサウンド">
            <a:hlinkClick r:id="" action="ppaction://media"/>
            <a:extLst>
              <a:ext uri="{FF2B5EF4-FFF2-40B4-BE49-F238E27FC236}">
                <a16:creationId xmlns:a16="http://schemas.microsoft.com/office/drawing/2014/main" id="{1D5BCA99-BB77-15B3-77B1-3ABC78374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957" y="5924001"/>
            <a:ext cx="609600" cy="609600"/>
          </a:xfrm>
          <a:prstGeom prst="rect">
            <a:avLst/>
          </a:prstGeom>
        </p:spPr>
      </p:pic>
      <p:sp>
        <p:nvSpPr>
          <p:cNvPr id="10" name="四角形: 角を丸くする 9">
            <a:extLst>
              <a:ext uri="{FF2B5EF4-FFF2-40B4-BE49-F238E27FC236}">
                <a16:creationId xmlns:a16="http://schemas.microsoft.com/office/drawing/2014/main" id="{D3CAEFCF-0810-CDE1-A7FE-BE16CC1AA2EC}"/>
              </a:ext>
            </a:extLst>
          </p:cNvPr>
          <p:cNvSpPr/>
          <p:nvPr/>
        </p:nvSpPr>
        <p:spPr>
          <a:xfrm>
            <a:off x="6794199" y="5924001"/>
            <a:ext cx="2207894" cy="7486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理解できたら次へ</a:t>
            </a:r>
          </a:p>
        </p:txBody>
      </p:sp>
    </p:spTree>
    <p:extLst>
      <p:ext uri="{BB962C8B-B14F-4D97-AF65-F5344CB8AC3E}">
        <p14:creationId xmlns:p14="http://schemas.microsoft.com/office/powerpoint/2010/main" val="391202454"/>
      </p:ext>
    </p:extLst>
  </p:cSld>
  <p:clrMapOvr>
    <a:masterClrMapping/>
  </p:clrMapOvr>
  <mc:AlternateContent xmlns:mc="http://schemas.openxmlformats.org/markup-compatibility/2006" xmlns:p14="http://schemas.microsoft.com/office/powerpoint/2010/main">
    <mc:Choice Requires="p14">
      <p:transition spd="slow" p14:dur="2000" advTm="111426"/>
    </mc:Choice>
    <mc:Fallback xmlns="">
      <p:transition spd="slow" advTm="11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5320</TotalTime>
  <Words>4272</Words>
  <Application>Microsoft Office PowerPoint</Application>
  <PresentationFormat>画面に合わせる (4:3)</PresentationFormat>
  <Paragraphs>382</Paragraphs>
  <Slides>46</Slides>
  <Notes>0</Notes>
  <HiddenSlides>0</HiddenSlides>
  <MMClips>50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46</vt:i4>
      </vt:variant>
    </vt:vector>
  </HeadingPairs>
  <TitlesOfParts>
    <vt:vector size="54" baseType="lpstr">
      <vt:lpstr>HG丸ｺﾞｼｯｸM-PRO</vt:lpstr>
      <vt:lpstr>メイリオ</vt:lpstr>
      <vt:lpstr>游明朝</vt:lpstr>
      <vt:lpstr>Aptos</vt:lpstr>
      <vt:lpstr>Aptos Display</vt:lpstr>
      <vt:lpstr>Arial</vt:lpstr>
      <vt:lpstr>Times New Roman</vt:lpstr>
      <vt:lpstr>Office テーマ</vt:lpstr>
      <vt:lpstr>青本問題解説</vt:lpstr>
      <vt:lpstr>国家試験問題対策  2章化学物質の分析 2.溶液中の化学平衡 分配係数の計算  問9　（ｐ184)</vt:lpstr>
      <vt:lpstr>問題（問題をしっかり読む）</vt:lpstr>
      <vt:lpstr>以下の問に答えてください。</vt:lpstr>
      <vt:lpstr>答えられない人は以下を確認</vt:lpstr>
      <vt:lpstr>問題（問題をしっかり読む）</vt:lpstr>
      <vt:lpstr>直感的にわかること</vt:lpstr>
      <vt:lpstr>２つの方法で考えてみる</vt:lpstr>
      <vt:lpstr>濃度比を使う方法</vt:lpstr>
      <vt:lpstr>濃度比を使う方法</vt:lpstr>
      <vt:lpstr>Bの場合</vt:lpstr>
      <vt:lpstr>Cの場合</vt:lpstr>
      <vt:lpstr>まとめると</vt:lpstr>
      <vt:lpstr>答え合わせ</vt:lpstr>
      <vt:lpstr>その他の考え方</vt:lpstr>
      <vt:lpstr>練習問題</vt:lpstr>
      <vt:lpstr>PowerPoint プレゼンテーション</vt:lpstr>
      <vt:lpstr>２）濃度を計算で求める方法</vt:lpstr>
      <vt:lpstr>Aの場合の濃度を計算してみる</vt:lpstr>
      <vt:lpstr>Bの場合の濃度を計算してみる</vt:lpstr>
      <vt:lpstr>Cの場合の濃度を計算してみる</vt:lpstr>
      <vt:lpstr>まとめると</vt:lpstr>
      <vt:lpstr>練習問題</vt:lpstr>
      <vt:lpstr>PowerPoint プレゼンテーション</vt:lpstr>
      <vt:lpstr> 2章化学物質の分析 2.溶液中の化学平衡 分配係数の計算  問10　p185</vt:lpstr>
      <vt:lpstr>問題（まずは問題をよく読む）</vt:lpstr>
      <vt:lpstr>以下の問に答えてください。</vt:lpstr>
      <vt:lpstr>答えられない人は以下を確認</vt:lpstr>
      <vt:lpstr>ステップ1</vt:lpstr>
      <vt:lpstr>PowerPoint プレゼンテーション</vt:lpstr>
      <vt:lpstr>ステップ２</vt:lpstr>
      <vt:lpstr>PowerPoint プレゼンテーション</vt:lpstr>
      <vt:lpstr>ステップ３</vt:lpstr>
      <vt:lpstr>PowerPoint プレゼンテーション</vt:lpstr>
      <vt:lpstr>ステップ４</vt:lpstr>
      <vt:lpstr>PowerPoint プレゼンテーション</vt:lpstr>
      <vt:lpstr>練習問題1</vt:lpstr>
      <vt:lpstr>PowerPoint プレゼンテーション</vt:lpstr>
      <vt:lpstr>練習問題２</vt:lpstr>
      <vt:lpstr>必須問題レベルです</vt:lpstr>
      <vt:lpstr>練習問題３</vt:lpstr>
      <vt:lpstr>考える手順　</vt:lpstr>
      <vt:lpstr>PowerPoint プレゼンテーション</vt:lpstr>
      <vt:lpstr>練習問題4</vt:lpstr>
      <vt:lpstr>PowerPoint プレゼンテーション</vt:lpstr>
      <vt:lpstr>いかがでしたか？？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山村　重雄</dc:creator>
  <cp:lastModifiedBy>山村　重雄</cp:lastModifiedBy>
  <cp:revision>8</cp:revision>
  <dcterms:created xsi:type="dcterms:W3CDTF">2024-06-21T10:03:05Z</dcterms:created>
  <dcterms:modified xsi:type="dcterms:W3CDTF">2024-06-27T05:05:56Z</dcterms:modified>
</cp:coreProperties>
</file>